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7"/>
  </p:notesMasterIdLst>
  <p:sldIdLst>
    <p:sldId id="256" r:id="rId2"/>
    <p:sldId id="315" r:id="rId3"/>
    <p:sldId id="316" r:id="rId4"/>
    <p:sldId id="318" r:id="rId5"/>
    <p:sldId id="306" r:id="rId6"/>
    <p:sldId id="319" r:id="rId7"/>
    <p:sldId id="320" r:id="rId8"/>
    <p:sldId id="321" r:id="rId9"/>
    <p:sldId id="322" r:id="rId10"/>
    <p:sldId id="323" r:id="rId11"/>
    <p:sldId id="324" r:id="rId12"/>
    <p:sldId id="325" r:id="rId13"/>
    <p:sldId id="327" r:id="rId14"/>
    <p:sldId id="269" r:id="rId15"/>
    <p:sldId id="326" r:id="rId16"/>
    <p:sldId id="305" r:id="rId17"/>
    <p:sldId id="272" r:id="rId18"/>
    <p:sldId id="273" r:id="rId19"/>
    <p:sldId id="307" r:id="rId20"/>
    <p:sldId id="275" r:id="rId21"/>
    <p:sldId id="276" r:id="rId22"/>
    <p:sldId id="277" r:id="rId23"/>
    <p:sldId id="278" r:id="rId24"/>
    <p:sldId id="279" r:id="rId25"/>
    <p:sldId id="308" r:id="rId26"/>
    <p:sldId id="280" r:id="rId27"/>
    <p:sldId id="281" r:id="rId28"/>
    <p:sldId id="282" r:id="rId29"/>
    <p:sldId id="283" r:id="rId30"/>
    <p:sldId id="284" r:id="rId31"/>
    <p:sldId id="309" r:id="rId32"/>
    <p:sldId id="286" r:id="rId33"/>
    <p:sldId id="310" r:id="rId34"/>
    <p:sldId id="287" r:id="rId35"/>
    <p:sldId id="288" r:id="rId36"/>
    <p:sldId id="311" r:id="rId37"/>
    <p:sldId id="289" r:id="rId38"/>
    <p:sldId id="312" r:id="rId39"/>
    <p:sldId id="290" r:id="rId40"/>
    <p:sldId id="291" r:id="rId41"/>
    <p:sldId id="292" r:id="rId42"/>
    <p:sldId id="313" r:id="rId43"/>
    <p:sldId id="314" r:id="rId44"/>
    <p:sldId id="296" r:id="rId45"/>
    <p:sldId id="30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qqaiya Begum" initials="RB" lastIdx="1" clrIdx="0">
    <p:extLst>
      <p:ext uri="{19B8F6BF-5375-455C-9EA6-DF929625EA0E}">
        <p15:presenceInfo xmlns:p15="http://schemas.microsoft.com/office/powerpoint/2012/main" userId="Ruqqaiya Begu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1523" autoAdjust="0"/>
  </p:normalViewPr>
  <p:slideViewPr>
    <p:cSldViewPr snapToGrid="0">
      <p:cViewPr>
        <p:scale>
          <a:sx n="40" d="100"/>
          <a:sy n="40" d="100"/>
        </p:scale>
        <p:origin x="-125"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07T13:39:25.819"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29EDA-0C5C-4469-A4C0-BA708760A8D6}" type="datetimeFigureOut">
              <a:rPr lang="en-US" smtClean="0"/>
              <a:t>8/21/2021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F9168-C5F0-437C-AFDA-3F0216F67F41}" type="slidenum">
              <a:rPr lang="en-US" smtClean="0"/>
              <a:t>‹#›</a:t>
            </a:fld>
            <a:endParaRPr lang="en-US"/>
          </a:p>
        </p:txBody>
      </p:sp>
    </p:spTree>
    <p:extLst>
      <p:ext uri="{BB962C8B-B14F-4D97-AF65-F5344CB8AC3E}">
        <p14:creationId xmlns:p14="http://schemas.microsoft.com/office/powerpoint/2010/main" val="1636863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F9168-C5F0-437C-AFDA-3F0216F67F41}" type="slidenum">
              <a:rPr lang="en-US" smtClean="0"/>
              <a:t>19</a:t>
            </a:fld>
            <a:endParaRPr lang="en-US"/>
          </a:p>
        </p:txBody>
      </p:sp>
    </p:spTree>
    <p:extLst>
      <p:ext uri="{BB962C8B-B14F-4D97-AF65-F5344CB8AC3E}">
        <p14:creationId xmlns:p14="http://schemas.microsoft.com/office/powerpoint/2010/main" val="217547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F9168-C5F0-437C-AFDA-3F0216F67F41}" type="slidenum">
              <a:rPr lang="en-US" smtClean="0"/>
              <a:t>23</a:t>
            </a:fld>
            <a:endParaRPr lang="en-US"/>
          </a:p>
        </p:txBody>
      </p:sp>
    </p:spTree>
    <p:extLst>
      <p:ext uri="{BB962C8B-B14F-4D97-AF65-F5344CB8AC3E}">
        <p14:creationId xmlns:p14="http://schemas.microsoft.com/office/powerpoint/2010/main" val="426983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F9168-C5F0-437C-AFDA-3F0216F67F41}" type="slidenum">
              <a:rPr lang="en-US" smtClean="0"/>
              <a:t>41</a:t>
            </a:fld>
            <a:endParaRPr lang="en-US"/>
          </a:p>
        </p:txBody>
      </p:sp>
    </p:spTree>
    <p:extLst>
      <p:ext uri="{BB962C8B-B14F-4D97-AF65-F5344CB8AC3E}">
        <p14:creationId xmlns:p14="http://schemas.microsoft.com/office/powerpoint/2010/main" val="6720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B67E-7E1F-4EDE-936B-298CC09C09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601D74-36D8-4FF9-A6BD-7171FD8DE7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14F2-8C70-4964-AEC5-5577244BC649}"/>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5" name="Footer Placeholder 4">
            <a:extLst>
              <a:ext uri="{FF2B5EF4-FFF2-40B4-BE49-F238E27FC236}">
                <a16:creationId xmlns:a16="http://schemas.microsoft.com/office/drawing/2014/main" id="{4817B454-DCC1-46F2-A0C5-CD2E400E3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DE5CD-D769-49E6-B83A-D912C0E5817C}"/>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3312101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6F4B-1889-480A-9DE4-8AB5925509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4B503-2766-4B82-B3C0-99035F5C7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5BDDF-A393-4210-B7C1-CA85F0610B69}"/>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5" name="Footer Placeholder 4">
            <a:extLst>
              <a:ext uri="{FF2B5EF4-FFF2-40B4-BE49-F238E27FC236}">
                <a16:creationId xmlns:a16="http://schemas.microsoft.com/office/drawing/2014/main" id="{1DCBD2DA-F9A6-435B-8A66-E7C862C00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EBECF-9C05-443B-88BA-106C8D290026}"/>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2472312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901D6-64A7-4EAD-8AA2-0DC53F54AC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A7C97-3EB2-44BF-A6D1-9255DD7EDD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4E4F1-98EE-4B69-8465-8897D084AD07}"/>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5" name="Footer Placeholder 4">
            <a:extLst>
              <a:ext uri="{FF2B5EF4-FFF2-40B4-BE49-F238E27FC236}">
                <a16:creationId xmlns:a16="http://schemas.microsoft.com/office/drawing/2014/main" id="{B3C1F0E2-B2A1-4E62-A962-7118E5C7E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035BA-BA7A-45EA-BAA0-0BFD3AED6F6B}"/>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3539473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1492A-DB14-4C42-997B-294B9D1AA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53261C-BF16-40E4-B43F-27A247A727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E9DE2-F7AF-424C-BA23-DB475952C675}"/>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5" name="Footer Placeholder 4">
            <a:extLst>
              <a:ext uri="{FF2B5EF4-FFF2-40B4-BE49-F238E27FC236}">
                <a16:creationId xmlns:a16="http://schemas.microsoft.com/office/drawing/2014/main" id="{99505132-338C-4490-9BA9-B68581603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09C9A-2D19-44D5-BBD8-B049856A284B}"/>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104465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627B-D39A-4F81-9B53-78F2BCA184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9047A4-D739-4B1F-9586-B427F7F29E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85ABA9-EF2A-4921-9710-182360AEC4FD}"/>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5" name="Footer Placeholder 4">
            <a:extLst>
              <a:ext uri="{FF2B5EF4-FFF2-40B4-BE49-F238E27FC236}">
                <a16:creationId xmlns:a16="http://schemas.microsoft.com/office/drawing/2014/main" id="{98CD006A-6B7D-42C1-A83B-027F5C269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6D2D4-7CA8-48EE-BCA3-8C514BDA0700}"/>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842758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FA681-A95D-4676-B62B-86B990C78D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D032A-23FD-4420-91BA-5F20C7780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2F832C-53D8-40CF-9406-0B53DC3837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58DE07-411C-4A5E-848A-22EE3A3E9EEF}"/>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6" name="Footer Placeholder 5">
            <a:extLst>
              <a:ext uri="{FF2B5EF4-FFF2-40B4-BE49-F238E27FC236}">
                <a16:creationId xmlns:a16="http://schemas.microsoft.com/office/drawing/2014/main" id="{E08C844F-1E43-46AF-AACA-29CC57D6C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203408-6E61-4FFF-87C7-6BDEF528BC35}"/>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182533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0B35-17E6-4B5D-BDFA-CFBD0734DE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FC09DC-AA41-4142-864E-5E4C0CC448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9C65E9-052B-4E73-8FB4-24F3AEFD35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ACBDB8-9ABD-4711-99B6-3ABABD5F0E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228123-ECF4-4E6F-B2B0-D3D45525E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FBFB01-7FDC-4B58-8540-7F331570379A}"/>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8" name="Footer Placeholder 7">
            <a:extLst>
              <a:ext uri="{FF2B5EF4-FFF2-40B4-BE49-F238E27FC236}">
                <a16:creationId xmlns:a16="http://schemas.microsoft.com/office/drawing/2014/main" id="{E7C4547D-2684-4054-B4B2-8AF2953F68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616D9A-6096-4BC3-A635-B8F39169114E}"/>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229243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59F3-8F17-4748-8F28-F25D1D2FF3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C19D9F-52A3-4B29-BC79-6BF60421397D}"/>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4" name="Footer Placeholder 3">
            <a:extLst>
              <a:ext uri="{FF2B5EF4-FFF2-40B4-BE49-F238E27FC236}">
                <a16:creationId xmlns:a16="http://schemas.microsoft.com/office/drawing/2014/main" id="{F005DD73-12EF-41B1-B155-ADB4524C1B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1F1CC4-9DED-4E15-A9C7-27A945DC8120}"/>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303770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42AB87-E325-4D4C-8C3A-9CD4DFAFB039}"/>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3" name="Footer Placeholder 2">
            <a:extLst>
              <a:ext uri="{FF2B5EF4-FFF2-40B4-BE49-F238E27FC236}">
                <a16:creationId xmlns:a16="http://schemas.microsoft.com/office/drawing/2014/main" id="{F96CF828-7C74-44C3-BA6F-2F5704DD23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AFCFD-C3BA-4A1C-996F-DF3C9671069D}"/>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820218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AA29B-7780-42D4-B280-5D26C3C40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8E34F4-A814-4EAC-9921-6535F3419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070D59-300F-4365-A0B8-63A1DFA76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6FBB9-D4D9-4857-96F8-7CE7AEB6773E}"/>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6" name="Footer Placeholder 5">
            <a:extLst>
              <a:ext uri="{FF2B5EF4-FFF2-40B4-BE49-F238E27FC236}">
                <a16:creationId xmlns:a16="http://schemas.microsoft.com/office/drawing/2014/main" id="{9A45F7BA-5828-4C61-95DF-E2512F40E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082C7F-AC99-453D-A338-4B44F3089C75}"/>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275949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27C3-30CD-482A-8B6E-B3C36A390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23F117-A112-4AAB-8B45-DF012FBBEF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3F25EB-96B0-404E-BCB1-29B241C8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D6D8D-A408-4C0A-AD3A-9165049D83BB}"/>
              </a:ext>
            </a:extLst>
          </p:cNvPr>
          <p:cNvSpPr>
            <a:spLocks noGrp="1"/>
          </p:cNvSpPr>
          <p:nvPr>
            <p:ph type="dt" sz="half" idx="10"/>
          </p:nvPr>
        </p:nvSpPr>
        <p:spPr/>
        <p:txBody>
          <a:bodyPr/>
          <a:lstStyle/>
          <a:p>
            <a:fld id="{68F17585-0252-47FE-BA78-F951F9D6B6C5}" type="datetimeFigureOut">
              <a:rPr lang="en-US" smtClean="0"/>
              <a:t>8/21/2021</a:t>
            </a:fld>
            <a:endParaRPr lang="en-US"/>
          </a:p>
        </p:txBody>
      </p:sp>
      <p:sp>
        <p:nvSpPr>
          <p:cNvPr id="6" name="Footer Placeholder 5">
            <a:extLst>
              <a:ext uri="{FF2B5EF4-FFF2-40B4-BE49-F238E27FC236}">
                <a16:creationId xmlns:a16="http://schemas.microsoft.com/office/drawing/2014/main" id="{3BBFE08C-B820-48A7-8F49-F4B44ED688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3897D8-A341-4386-8AA6-4D0689BCCF52}"/>
              </a:ext>
            </a:extLst>
          </p:cNvPr>
          <p:cNvSpPr>
            <a:spLocks noGrp="1"/>
          </p:cNvSpPr>
          <p:nvPr>
            <p:ph type="sldNum" sz="quarter" idx="12"/>
          </p:nvPr>
        </p:nvSpPr>
        <p:spPr/>
        <p:txBody>
          <a:bodyPr/>
          <a:lstStyle/>
          <a:p>
            <a:fld id="{26B4F989-7B35-434F-962A-E3092D21E55B}" type="slidenum">
              <a:rPr lang="en-US" smtClean="0"/>
              <a:t>‹#›</a:t>
            </a:fld>
            <a:endParaRPr lang="en-US"/>
          </a:p>
        </p:txBody>
      </p:sp>
    </p:spTree>
    <p:extLst>
      <p:ext uri="{BB962C8B-B14F-4D97-AF65-F5344CB8AC3E}">
        <p14:creationId xmlns:p14="http://schemas.microsoft.com/office/powerpoint/2010/main" val="4100745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50A19F-88DD-4C5E-A123-7E43FFF6FE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02D30E-BFA0-4137-822F-83FADAA571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1749E-30CB-4A8F-A233-194F58EAF9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17585-0252-47FE-BA78-F951F9D6B6C5}" type="datetimeFigureOut">
              <a:rPr lang="en-US" smtClean="0"/>
              <a:t>8/21/2021</a:t>
            </a:fld>
            <a:endParaRPr lang="en-US"/>
          </a:p>
        </p:txBody>
      </p:sp>
      <p:sp>
        <p:nvSpPr>
          <p:cNvPr id="5" name="Footer Placeholder 4">
            <a:extLst>
              <a:ext uri="{FF2B5EF4-FFF2-40B4-BE49-F238E27FC236}">
                <a16:creationId xmlns:a16="http://schemas.microsoft.com/office/drawing/2014/main" id="{D1E9ACA5-2DCF-4056-AAC9-A783E6B8AE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AE1797-E7C6-4E56-9778-45C4496807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B4F989-7B35-434F-962A-E3092D21E55B}" type="slidenum">
              <a:rPr lang="en-US" smtClean="0"/>
              <a:t>‹#›</a:t>
            </a:fld>
            <a:endParaRPr lang="en-US"/>
          </a:p>
        </p:txBody>
      </p:sp>
    </p:spTree>
    <p:extLst>
      <p:ext uri="{BB962C8B-B14F-4D97-AF65-F5344CB8AC3E}">
        <p14:creationId xmlns:p14="http://schemas.microsoft.com/office/powerpoint/2010/main" val="3432804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8812BC-B0CC-4164-A809-6D671CD77FF0}"/>
              </a:ext>
            </a:extLst>
          </p:cNvPr>
          <p:cNvSpPr txBox="1"/>
          <p:nvPr/>
        </p:nvSpPr>
        <p:spPr>
          <a:xfrm>
            <a:off x="3766457" y="2810882"/>
            <a:ext cx="6117771" cy="1451679"/>
          </a:xfrm>
          <a:prstGeom prst="rect">
            <a:avLst/>
          </a:prstGeom>
          <a:noFill/>
        </p:spPr>
        <p:txBody>
          <a:bodyPr wrap="square">
            <a:spAutoFit/>
          </a:bodyPr>
          <a:lstStyle/>
          <a:p>
            <a:pPr marL="12700" indent="47625" fontAlgn="auto">
              <a:spcBef>
                <a:spcPts val="0"/>
              </a:spcBef>
              <a:spcAft>
                <a:spcPts val="0"/>
              </a:spcAft>
              <a:defRPr/>
            </a:pPr>
            <a:r>
              <a:rPr lang="en-US" sz="4000" spc="-85" dirty="0">
                <a:solidFill>
                  <a:srgbClr val="383838"/>
                </a:solidFill>
                <a:latin typeface="Times New Roman" panose="02020603050405020304" pitchFamily="18" charset="0"/>
                <a:cs typeface="Times New Roman" panose="02020603050405020304" pitchFamily="18" charset="0"/>
              </a:rPr>
              <a:t>   CHAPTER</a:t>
            </a:r>
            <a:r>
              <a:rPr lang="en-US" sz="4000" spc="-155" dirty="0">
                <a:solidFill>
                  <a:srgbClr val="383838"/>
                </a:solidFill>
                <a:latin typeface="Times New Roman" panose="02020603050405020304" pitchFamily="18" charset="0"/>
                <a:cs typeface="Times New Roman" panose="02020603050405020304" pitchFamily="18" charset="0"/>
              </a:rPr>
              <a:t> </a:t>
            </a:r>
            <a:r>
              <a:rPr lang="en-US" sz="4000" dirty="0">
                <a:solidFill>
                  <a:srgbClr val="545454"/>
                </a:solidFill>
                <a:latin typeface="Times New Roman" panose="02020603050405020304" pitchFamily="18" charset="0"/>
                <a:cs typeface="Times New Roman" panose="02020603050405020304" pitchFamily="18" charset="0"/>
              </a:rPr>
              <a:t>-</a:t>
            </a:r>
            <a:r>
              <a:rPr lang="en-US" sz="4000" spc="75" dirty="0">
                <a:solidFill>
                  <a:srgbClr val="545454"/>
                </a:solidFill>
                <a:latin typeface="Times New Roman" panose="02020603050405020304" pitchFamily="18" charset="0"/>
                <a:cs typeface="Times New Roman" panose="02020603050405020304" pitchFamily="18" charset="0"/>
              </a:rPr>
              <a:t> </a:t>
            </a:r>
            <a:r>
              <a:rPr lang="en-US" sz="4000" spc="650" dirty="0">
                <a:solidFill>
                  <a:srgbClr val="282828"/>
                </a:solidFill>
                <a:latin typeface="Times New Roman" panose="02020603050405020304" pitchFamily="18" charset="0"/>
                <a:cs typeface="Times New Roman" panose="02020603050405020304" pitchFamily="18" charset="0"/>
              </a:rPr>
              <a:t>1</a:t>
            </a:r>
            <a:endParaRPr lang="en-US" sz="4000" dirty="0">
              <a:latin typeface="Times New Roman" panose="02020603050405020304" pitchFamily="18" charset="0"/>
              <a:cs typeface="Times New Roman" panose="02020603050405020304" pitchFamily="18" charset="0"/>
            </a:endParaRPr>
          </a:p>
          <a:p>
            <a:pPr marL="12700" fontAlgn="auto">
              <a:spcBef>
                <a:spcPts val="960"/>
              </a:spcBef>
              <a:spcAft>
                <a:spcPts val="0"/>
              </a:spcAft>
              <a:defRPr/>
            </a:pPr>
            <a:r>
              <a:rPr lang="en-US" sz="4000" spc="65" dirty="0">
                <a:solidFill>
                  <a:srgbClr val="A1A1A1"/>
                </a:solidFill>
                <a:latin typeface="Times New Roman" panose="02020603050405020304" pitchFamily="18" charset="0"/>
                <a:cs typeface="Times New Roman" panose="02020603050405020304" pitchFamily="18" charset="0"/>
              </a:rPr>
              <a:t>I</a:t>
            </a:r>
            <a:r>
              <a:rPr lang="en-US" sz="4000" spc="-10" dirty="0">
                <a:solidFill>
                  <a:srgbClr val="A1A1A1"/>
                </a:solidFill>
                <a:latin typeface="Times New Roman" panose="02020603050405020304" pitchFamily="18" charset="0"/>
                <a:cs typeface="Times New Roman" panose="02020603050405020304" pitchFamily="18" charset="0"/>
              </a:rPr>
              <a:t>NTRODUCTION</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824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EBEDA-78F5-4612-A61E-89F9D2F4063E}"/>
              </a:ext>
            </a:extLst>
          </p:cNvPr>
          <p:cNvSpPr>
            <a:spLocks noGrp="1"/>
          </p:cNvSpPr>
          <p:nvPr>
            <p:ph idx="1"/>
          </p:nvPr>
        </p:nvSpPr>
        <p:spPr>
          <a:xfrm>
            <a:off x="838200" y="968829"/>
            <a:ext cx="9895114" cy="3222171"/>
          </a:xfrm>
        </p:spPr>
        <p:txBody>
          <a:bodyPr/>
          <a:lstStyle/>
          <a:p>
            <a:pPr marL="0" indent="0">
              <a:buNone/>
            </a:pPr>
            <a:r>
              <a:rPr lang="en-US" altLang="en-US" sz="2400" dirty="0">
                <a:solidFill>
                  <a:srgbClr val="2F2F2F"/>
                </a:solidFill>
                <a:latin typeface="Times New Roman" panose="02020603050405020304" pitchFamily="18" charset="0"/>
                <a:cs typeface="Times New Roman" panose="02020603050405020304" pitchFamily="18" charset="0"/>
              </a:rPr>
              <a:t>4.Technology Configuration</a:t>
            </a:r>
            <a:endParaRPr lang="en-US" altLang="en-US" sz="2400" dirty="0">
              <a:latin typeface="Times New Roman" panose="02020603050405020304" pitchFamily="18" charset="0"/>
              <a:cs typeface="Times New Roman" panose="02020603050405020304" pitchFamily="18" charset="0"/>
            </a:endParaRPr>
          </a:p>
          <a:p>
            <a:pPr marL="0" indent="0" algn="just">
              <a:lnSpc>
                <a:spcPct val="110000"/>
              </a:lnSpc>
              <a:spcBef>
                <a:spcPts val="325"/>
              </a:spcBef>
              <a:buNone/>
            </a:pPr>
            <a:r>
              <a:rPr lang="en-US" altLang="en-US" sz="2000" dirty="0">
                <a:latin typeface="Times New Roman" panose="02020603050405020304" pitchFamily="18" charset="0"/>
                <a:cs typeface="Times New Roman" panose="02020603050405020304" pitchFamily="18" charset="0"/>
              </a:rPr>
              <a:t>Because many technology operations standards are implemented using specialized security software and devices, technology operators often colloquially refer to the standard-specified technical configuration or these devices as "security policy“. These specifications have </a:t>
            </a:r>
            <a:r>
              <a:rPr lang="en-US" altLang="en-US" sz="2000" i="1" dirty="0">
                <a:latin typeface="Times New Roman" panose="02020603050405020304" pitchFamily="18" charset="0"/>
                <a:cs typeface="Times New Roman" panose="02020603050405020304" pitchFamily="18" charset="0"/>
              </a:rPr>
              <a:t>over </a:t>
            </a:r>
            <a:r>
              <a:rPr lang="en-US" altLang="en-US" sz="2000" dirty="0">
                <a:latin typeface="Times New Roman" panose="02020603050405020304" pitchFamily="18" charset="0"/>
                <a:cs typeface="Times New Roman" panose="02020603050405020304" pitchFamily="18" charset="0"/>
              </a:rPr>
              <a:t>the years been implemented by vendors and service providers, who devised technical configurations of computing devices that would allow system administrators to claim compliance with various standards.</a:t>
            </a:r>
          </a:p>
          <a:p>
            <a:endParaRPr lang="en-US" dirty="0"/>
          </a:p>
        </p:txBody>
      </p:sp>
    </p:spTree>
    <p:extLst>
      <p:ext uri="{BB962C8B-B14F-4D97-AF65-F5344CB8AC3E}">
        <p14:creationId xmlns:p14="http://schemas.microsoft.com/office/powerpoint/2010/main" val="162805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E936-ADED-4752-95F4-2B7941AF4861}"/>
              </a:ext>
            </a:extLst>
          </p:cNvPr>
          <p:cNvSpPr>
            <a:spLocks noGrp="1"/>
          </p:cNvSpPr>
          <p:nvPr>
            <p:ph type="title"/>
          </p:nvPr>
        </p:nvSpPr>
        <p:spPr>
          <a:xfrm>
            <a:off x="838200" y="365126"/>
            <a:ext cx="9960429" cy="908504"/>
          </a:xfrm>
        </p:spPr>
        <p:txBody>
          <a:bodyPr>
            <a:normAutofit fontScale="90000"/>
          </a:bodyPr>
          <a:lstStyle/>
          <a:p>
            <a:r>
              <a:rPr lang="en-US" altLang="en-US" sz="4400" dirty="0">
                <a:solidFill>
                  <a:srgbClr val="4B4B4B"/>
                </a:solidFill>
                <a:latin typeface="Arial" panose="020B0604020202020204" pitchFamily="34" charset="0"/>
              </a:rPr>
              <a:t>Strategy versus Po</a:t>
            </a:r>
            <a:r>
              <a:rPr lang="en-US" altLang="en-US" sz="4400" dirty="0">
                <a:solidFill>
                  <a:srgbClr val="111111"/>
                </a:solidFill>
                <a:latin typeface="Arial" panose="020B0604020202020204" pitchFamily="34" charset="0"/>
              </a:rPr>
              <a:t>l</a:t>
            </a:r>
            <a:r>
              <a:rPr lang="en-US" altLang="en-US" sz="4400" dirty="0">
                <a:solidFill>
                  <a:srgbClr val="4B4B4B"/>
                </a:solidFill>
                <a:latin typeface="Arial" panose="020B0604020202020204" pitchFamily="34" charset="0"/>
              </a:rPr>
              <a:t>icy</a:t>
            </a:r>
            <a:br>
              <a:rPr lang="en-US" altLang="en-US" sz="4400" dirty="0">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7C868891-0505-4377-BB2F-F58C783130CE}"/>
              </a:ext>
            </a:extLst>
          </p:cNvPr>
          <p:cNvSpPr>
            <a:spLocks noGrp="1"/>
          </p:cNvSpPr>
          <p:nvPr>
            <p:ph idx="1"/>
          </p:nvPr>
        </p:nvSpPr>
        <p:spPr>
          <a:xfrm>
            <a:off x="838201" y="1273629"/>
            <a:ext cx="10058400" cy="4903334"/>
          </a:xfrm>
        </p:spPr>
        <p:txBody>
          <a:bodyPr>
            <a:normAutofit/>
          </a:bodyPr>
          <a:lstStyle/>
          <a:p>
            <a:pPr marL="0" indent="0" algn="just">
              <a:lnSpc>
                <a:spcPct val="120000"/>
              </a:lnSpc>
              <a:buNone/>
            </a:pPr>
            <a:r>
              <a:rPr lang="en-US" altLang="en-US" sz="1800" dirty="0">
                <a:latin typeface="Times New Roman" panose="02020603050405020304" pitchFamily="18" charset="0"/>
                <a:cs typeface="Times New Roman" panose="02020603050405020304" pitchFamily="18" charset="0"/>
              </a:rPr>
              <a:t>Cyber security policy articulates the strategy for cyber security goal achievement and provides its constituents with direction for the appropriate use of cyber security measures.</a:t>
            </a:r>
          </a:p>
          <a:p>
            <a:pPr marL="0" indent="0" algn="just">
              <a:lnSpc>
                <a:spcPct val="120000"/>
              </a:lnSpc>
              <a:buNone/>
            </a:pPr>
            <a:r>
              <a:rPr lang="en-US" altLang="en-US" sz="1800" dirty="0">
                <a:latin typeface="Times New Roman" panose="02020603050405020304" pitchFamily="18" charset="0"/>
                <a:cs typeface="Times New Roman" panose="02020603050405020304" pitchFamily="18" charset="0"/>
              </a:rPr>
              <a:t>Without a clear conceptual view of cyber security Influences, It would be difficult to devise cyber security strategy and corresponding policy.</a:t>
            </a:r>
          </a:p>
          <a:p>
            <a:pPr algn="just">
              <a:lnSpc>
                <a:spcPct val="120000"/>
              </a:lnSpc>
              <a:spcBef>
                <a:spcPts val="163"/>
              </a:spcBef>
            </a:pPr>
            <a:endParaRPr lang="en-US" altLang="en-US" sz="1800" dirty="0">
              <a:latin typeface="Times New Roman" panose="02020603050405020304" pitchFamily="18" charset="0"/>
              <a:cs typeface="Times New Roman" panose="02020603050405020304" pitchFamily="18" charset="0"/>
            </a:endParaRPr>
          </a:p>
          <a:p>
            <a:pPr marL="0" indent="0" algn="just">
              <a:lnSpc>
                <a:spcPct val="120000"/>
              </a:lnSpc>
              <a:spcBef>
                <a:spcPts val="163"/>
              </a:spcBef>
              <a:buNone/>
            </a:pPr>
            <a:r>
              <a:rPr lang="en-US" altLang="en-US" sz="1800" dirty="0">
                <a:latin typeface="Times New Roman" panose="02020603050405020304" pitchFamily="18" charset="0"/>
                <a:cs typeface="Times New Roman" panose="02020603050405020304" pitchFamily="18" charset="0"/>
              </a:rPr>
              <a:t>Key to cyber security policy formulation ls:</a:t>
            </a:r>
          </a:p>
          <a:p>
            <a:pPr marL="514350" indent="-514350" algn="just">
              <a:lnSpc>
                <a:spcPct val="120000"/>
              </a:lnSpc>
              <a:spcBef>
                <a:spcPts val="13"/>
              </a:spcBef>
              <a:buFont typeface="+mj-lt"/>
              <a:buAutoNum type="alphaLcPeriod"/>
            </a:pPr>
            <a:r>
              <a:rPr lang="en-US" altLang="en-US" sz="1800" dirty="0">
                <a:latin typeface="Times New Roman" panose="02020603050405020304" pitchFamily="18" charset="0"/>
                <a:cs typeface="Times New Roman" panose="02020603050405020304" pitchFamily="18" charset="0"/>
              </a:rPr>
              <a:t>to recognize that security control decisions are made regardless of whether there is a formal policy  in place,</a:t>
            </a:r>
          </a:p>
          <a:p>
            <a:pPr marL="514350" indent="-514350" algn="just">
              <a:lnSpc>
                <a:spcPct val="120000"/>
              </a:lnSpc>
              <a:spcBef>
                <a:spcPts val="13"/>
              </a:spcBef>
              <a:buFont typeface="+mj-lt"/>
              <a:buAutoNum type="alphaLcPeriod"/>
            </a:pPr>
            <a:r>
              <a:rPr lang="en-US" altLang="en-US" sz="1800" dirty="0">
                <a:latin typeface="Times New Roman" panose="02020603050405020304" pitchFamily="18" charset="0"/>
                <a:cs typeface="Times New Roman" panose="02020603050405020304" pitchFamily="18" charset="0"/>
              </a:rPr>
              <a:t>to understand that Policy is the appropriate tool to guide multiple independently made security decisions, and</a:t>
            </a:r>
          </a:p>
          <a:p>
            <a:pPr marL="514350" indent="-514350" algn="just">
              <a:lnSpc>
                <a:spcPct val="120000"/>
              </a:lnSpc>
              <a:spcBef>
                <a:spcPts val="13"/>
              </a:spcBef>
              <a:buFont typeface="+mj-lt"/>
              <a:buAutoNum type="alphaLcPeriod"/>
            </a:pPr>
            <a:r>
              <a:rPr lang="en-US" altLang="en-US" sz="1800" dirty="0">
                <a:latin typeface="Times New Roman" panose="02020603050405020304" pitchFamily="18" charset="0"/>
                <a:cs typeface="Times New Roman" panose="02020603050405020304" pitchFamily="18" charset="0"/>
              </a:rPr>
              <a:t>to absorb as much Information as possible about how security decisions are Influenced In the course or devising security strategy.</a:t>
            </a:r>
            <a:endParaRPr lang="en-US"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567625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EF85-5224-49D6-9463-B236D4EADB5B}"/>
              </a:ext>
            </a:extLst>
          </p:cNvPr>
          <p:cNvSpPr>
            <a:spLocks noGrp="1"/>
          </p:cNvSpPr>
          <p:nvPr>
            <p:ph type="title"/>
          </p:nvPr>
        </p:nvSpPr>
        <p:spPr>
          <a:xfrm>
            <a:off x="838200" y="332468"/>
            <a:ext cx="10515600" cy="1325563"/>
          </a:xfrm>
        </p:spPr>
        <p:txBody>
          <a:bodyPr/>
          <a:lstStyle/>
          <a:p>
            <a:r>
              <a:rPr lang="en-US" dirty="0"/>
              <a:t>        Cyber security management cycle</a:t>
            </a:r>
          </a:p>
        </p:txBody>
      </p:sp>
      <p:pic>
        <p:nvPicPr>
          <p:cNvPr id="4" name="Content Placeholder 3">
            <a:extLst>
              <a:ext uri="{FF2B5EF4-FFF2-40B4-BE49-F238E27FC236}">
                <a16:creationId xmlns:a16="http://schemas.microsoft.com/office/drawing/2014/main" id="{D15A543C-E1CE-45B6-8B0E-4CD3C8935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894113"/>
            <a:ext cx="5878286" cy="3690257"/>
          </a:xfrm>
          <a:prstGeom prst="rect">
            <a:avLst/>
          </a:prstGeom>
        </p:spPr>
      </p:pic>
    </p:spTree>
    <p:extLst>
      <p:ext uri="{BB962C8B-B14F-4D97-AF65-F5344CB8AC3E}">
        <p14:creationId xmlns:p14="http://schemas.microsoft.com/office/powerpoint/2010/main" val="3991211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44E59-CF48-4217-9C52-255CCE036B3B}"/>
              </a:ext>
            </a:extLst>
          </p:cNvPr>
          <p:cNvSpPr>
            <a:spLocks noGrp="1"/>
          </p:cNvSpPr>
          <p:nvPr>
            <p:ph idx="1"/>
          </p:nvPr>
        </p:nvSpPr>
        <p:spPr>
          <a:xfrm>
            <a:off x="838200" y="903514"/>
            <a:ext cx="10515600" cy="5273449"/>
          </a:xfrm>
        </p:spPr>
        <p:txBody>
          <a:bodyPr/>
          <a:lstStyle/>
          <a:p>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Individual policy statements are</a:t>
            </a:r>
            <a:r>
              <a:rPr lang="en-US" sz="18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usually debated in the course of cyber security strategy development, and</a:t>
            </a:r>
            <a:r>
              <a:rPr lang="en-US" sz="18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they are an outcome of it. </a:t>
            </a:r>
          </a:p>
          <a:p>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When fully articulated, policy statements are</a:t>
            </a:r>
            <a:r>
              <a:rPr lang="en-US" sz="18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used to facilitate awareness of cyber security strategy to individuals responsible for its execution. The awareness program is done for </a:t>
            </a:r>
            <a:r>
              <a:rPr lang="en-US" sz="18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policy</a:t>
            </a:r>
            <a:r>
              <a:rPr lang="en-US" sz="18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compliance</a:t>
            </a:r>
            <a:r>
              <a:rPr lang="en-US" sz="18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8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8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motivate</a:t>
            </a:r>
            <a:r>
              <a:rPr lang="en-US" sz="18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8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implementation</a:t>
            </a:r>
            <a:r>
              <a:rPr lang="en-US" sz="18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8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policy-compliant</a:t>
            </a:r>
            <a:r>
              <a:rPr lang="en-US" sz="18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systems. </a:t>
            </a:r>
          </a:p>
          <a:p>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policy</a:t>
            </a:r>
            <a:r>
              <a:rPr lang="en-US" sz="18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compliance</a:t>
            </a:r>
            <a:r>
              <a:rPr lang="en-US" sz="18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is</a:t>
            </a:r>
            <a:r>
              <a:rPr lang="en-US" sz="18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monitored. Monitoring may be continuous via automated sensors, periodic</a:t>
            </a:r>
            <a:r>
              <a:rPr lang="en-US" sz="18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checks</a:t>
            </a:r>
            <a:r>
              <a:rPr lang="en-US" sz="18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balances,</a:t>
            </a:r>
            <a:r>
              <a:rPr lang="en-US" sz="18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and/or</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a:t>
            </a:r>
            <a:r>
              <a:rPr lang="en-US" sz="18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may</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a:t>
            </a:r>
            <a:r>
              <a:rPr lang="en-US" sz="18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intermittent,</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a:t>
            </a:r>
            <a:r>
              <a:rPr lang="en-US" sz="18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lifecycle</a:t>
            </a:r>
            <a:r>
              <a:rPr lang="en-US" sz="18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review</a:t>
            </a:r>
            <a:r>
              <a:rPr lang="en-US" sz="18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process.</a:t>
            </a:r>
            <a:r>
              <a:rPr lang="en-US" sz="1800" spc="1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Where</a:t>
            </a:r>
            <a:r>
              <a:rPr lang="en-US" sz="1800" spc="1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such</a:t>
            </a:r>
            <a:r>
              <a:rPr lang="en-US" sz="1800" spc="1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monitoring</a:t>
            </a:r>
            <a:r>
              <a:rPr lang="en-US" sz="1800" spc="1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identifies</a:t>
            </a:r>
            <a:r>
              <a:rPr lang="en-US" sz="1800" spc="1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issues</a:t>
            </a:r>
            <a:r>
              <a:rPr lang="en-US" sz="1800" spc="1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with</a:t>
            </a:r>
            <a:r>
              <a:rPr lang="en-US" sz="1800" spc="1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policy</a:t>
            </a:r>
            <a:r>
              <a:rPr lang="en-US" sz="1800" spc="1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compliance,</a:t>
            </a:r>
            <a:r>
              <a:rPr lang="en-US" sz="18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or cyber security incidents that are not anticipated by policy, remediation</a:t>
            </a:r>
            <a:r>
              <a:rPr lang="en-US" sz="18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plans</a:t>
            </a:r>
            <a:r>
              <a:rPr lang="en-US" sz="18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are</a:t>
            </a:r>
            <a:r>
              <a:rPr lang="en-US" sz="18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considered.</a:t>
            </a:r>
            <a:r>
              <a:rPr lang="en-US" sz="18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Where</a:t>
            </a:r>
            <a:r>
              <a:rPr lang="en-US" sz="18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no</a:t>
            </a:r>
            <a:r>
              <a:rPr lang="en-US" sz="18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remediation</a:t>
            </a:r>
            <a:r>
              <a:rPr lang="en-US" sz="18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plan</a:t>
            </a:r>
            <a:r>
              <a:rPr lang="en-US" sz="18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is</a:t>
            </a:r>
            <a:r>
              <a:rPr lang="en-US" sz="18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considered</a:t>
            </a:r>
            <a:r>
              <a:rPr lang="en-US" sz="18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feasible,</a:t>
            </a:r>
            <a:r>
              <a:rPr lang="en-US" sz="18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this</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feedback</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is</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consumed</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by</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cyber</a:t>
            </a:r>
            <a:r>
              <a:rPr lang="en-US" sz="18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strategists,</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who</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a:t>
            </a:r>
            <a:r>
              <a:rPr lang="en-US" sz="18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8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refine</a:t>
            </a:r>
            <a:r>
              <a:rPr lang="en-US" sz="18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policy</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endParaRPr lang="en-US" dirty="0"/>
          </a:p>
        </p:txBody>
      </p:sp>
    </p:spTree>
    <p:extLst>
      <p:ext uri="{BB962C8B-B14F-4D97-AF65-F5344CB8AC3E}">
        <p14:creationId xmlns:p14="http://schemas.microsoft.com/office/powerpoint/2010/main" val="2017804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2C9B-B7C2-4956-86CE-C80E53D3F5AD}"/>
              </a:ext>
            </a:extLst>
          </p:cNvPr>
          <p:cNvPicPr>
            <a:picLocks noChangeAspect="1"/>
          </p:cNvPicPr>
          <p:nvPr/>
        </p:nvPicPr>
        <p:blipFill>
          <a:blip r:embed="rId2"/>
          <a:stretch>
            <a:fillRect/>
          </a:stretch>
        </p:blipFill>
        <p:spPr>
          <a:xfrm>
            <a:off x="3657601" y="2100943"/>
            <a:ext cx="4212770" cy="2035627"/>
          </a:xfrm>
          <a:prstGeom prst="rect">
            <a:avLst/>
          </a:prstGeom>
        </p:spPr>
      </p:pic>
    </p:spTree>
    <p:extLst>
      <p:ext uri="{BB962C8B-B14F-4D97-AF65-F5344CB8AC3E}">
        <p14:creationId xmlns:p14="http://schemas.microsoft.com/office/powerpoint/2010/main" val="3969503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0DD8B5-C3E4-48B2-A330-06C2C3702567}"/>
              </a:ext>
            </a:extLst>
          </p:cNvPr>
          <p:cNvSpPr>
            <a:spLocks noGrp="1"/>
          </p:cNvSpPr>
          <p:nvPr>
            <p:ph idx="1"/>
          </p:nvPr>
        </p:nvSpPr>
        <p:spPr>
          <a:xfrm>
            <a:off x="838200" y="1251857"/>
            <a:ext cx="10515600" cy="3810000"/>
          </a:xfrm>
        </p:spPr>
        <p:txBody>
          <a:bodyPr>
            <a:normAutofit/>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Process got automated with goal to increase in Productivity that replaced human calculators with automated programs producing more accurate results.</a:t>
            </a:r>
          </a:p>
          <a:p>
            <a:pPr marL="285750" indent="-285750" algn="just">
              <a:buFont typeface="Arial" panose="020B0604020202020204" pitchFamily="34" charset="0"/>
              <a:buChar char="•"/>
            </a:pPr>
            <a:r>
              <a:rPr lang="en-US" sz="1800" dirty="0">
                <a:latin typeface="Times New Roman" panose="02020603050405020304" pitchFamily="18" charset="0"/>
                <a:ea typeface="Trebuchet MS" panose="020B0603020202020204" pitchFamily="34" charset="0"/>
                <a:cs typeface="Times New Roman" panose="02020603050405020304" pitchFamily="18" charset="0"/>
              </a:rPr>
              <a:t>I</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ntroduction</a:t>
            </a:r>
            <a:r>
              <a:rPr lang="en-US" sz="1800" spc="-6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800" spc="-6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800" spc="-5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Internet</a:t>
            </a:r>
            <a:r>
              <a:rPr lang="en-US" sz="1800" i="1"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further enabled productivity by allowing quick and accurate communication of information.</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Online Transactions came into action.</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 Commerce took the market.</a:t>
            </a:r>
          </a:p>
          <a:p>
            <a:pPr marL="285750" indent="-285750" algn="just">
              <a:buFont typeface="Arial" panose="020B0604020202020204" pitchFamily="34" charset="0"/>
              <a:buChar char="•"/>
            </a:pP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By 2000, the economy had become so dependent on</a:t>
            </a:r>
            <a:r>
              <a:rPr lang="en-US" sz="1800" spc="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e-commerce that it was a frequent target of cyber criminals, and security</a:t>
            </a:r>
            <a:r>
              <a:rPr lang="en-US" sz="1800" spc="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spc="-5" dirty="0">
                <a:effectLst/>
                <a:latin typeface="Times New Roman" panose="02020603050405020304" pitchFamily="18" charset="0"/>
                <a:ea typeface="Trebuchet MS" panose="020B0603020202020204" pitchFamily="34" charset="0"/>
                <a:cs typeface="Times New Roman" panose="02020603050405020304" pitchFamily="18" charset="0"/>
              </a:rPr>
              <a:t>technology</a:t>
            </a:r>
            <a:r>
              <a:rPr lang="en-US" sz="1800" spc="-6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spc="-5" dirty="0">
                <a:effectLst/>
                <a:latin typeface="Times New Roman" panose="02020603050405020304" pitchFamily="18" charset="0"/>
                <a:ea typeface="Trebuchet MS" panose="020B0603020202020204" pitchFamily="34" charset="0"/>
                <a:cs typeface="Times New Roman" panose="02020603050405020304" pitchFamily="18" charset="0"/>
              </a:rPr>
              <a:t>evolved</a:t>
            </a:r>
            <a:r>
              <a:rPr lang="en-US" sz="1800" spc="-6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spc="-5" dirty="0">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800" spc="-6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spc="-5" dirty="0">
                <a:effectLst/>
                <a:latin typeface="Times New Roman" panose="02020603050405020304" pitchFamily="18" charset="0"/>
                <a:ea typeface="Trebuchet MS" panose="020B0603020202020204" pitchFamily="34" charset="0"/>
                <a:cs typeface="Times New Roman" panose="02020603050405020304" pitchFamily="18" charset="0"/>
              </a:rPr>
              <a:t>protect</a:t>
            </a:r>
            <a:r>
              <a:rPr lang="en-US" sz="1800" spc="-5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spc="-5" dirty="0">
                <a:effectLst/>
                <a:latin typeface="Times New Roman" panose="02020603050405020304" pitchFamily="18" charset="0"/>
                <a:ea typeface="Trebuchet MS" panose="020B0603020202020204" pitchFamily="34" charset="0"/>
                <a:cs typeface="Times New Roman" panose="02020603050405020304" pitchFamily="18" charset="0"/>
              </a:rPr>
              <a:t>data</a:t>
            </a:r>
            <a:r>
              <a:rPr lang="en-US" sz="1800" spc="-6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800" spc="-6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could</a:t>
            </a:r>
            <a:r>
              <a:rPr lang="en-US" sz="1800" spc="-5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be</a:t>
            </a:r>
            <a:r>
              <a:rPr lang="en-US" sz="1800" spc="-6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used</a:t>
            </a:r>
            <a:r>
              <a:rPr lang="en-US" sz="1800" spc="-6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800" spc="-6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commit</a:t>
            </a:r>
            <a:r>
              <a:rPr lang="en-US" sz="1800" spc="-5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fraudulent</a:t>
            </a:r>
            <a:r>
              <a:rPr lang="en-US" sz="1800" spc="-29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800" dirty="0">
                <a:effectLst/>
                <a:latin typeface="Times New Roman" panose="02020603050405020304" pitchFamily="18" charset="0"/>
                <a:ea typeface="Trebuchet MS" panose="020B0603020202020204" pitchFamily="34" charset="0"/>
                <a:cs typeface="Times New Roman" panose="02020603050405020304" pitchFamily="18" charset="0"/>
              </a:rPr>
              <a:t>transactions. </a:t>
            </a:r>
            <a:endParaRPr lang="en-US"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78646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A7A8-A121-4270-919D-274022668EFB}"/>
              </a:ext>
            </a:extLst>
          </p:cNvPr>
          <p:cNvSpPr>
            <a:spLocks noGrp="1"/>
          </p:cNvSpPr>
          <p:nvPr>
            <p:ph type="title"/>
          </p:nvPr>
        </p:nvSpPr>
        <p:spPr>
          <a:xfrm>
            <a:off x="838200" y="365125"/>
            <a:ext cx="10515600" cy="614589"/>
          </a:xfrm>
        </p:spPr>
        <p:txBody>
          <a:bodyPr>
            <a:normAutofit fontScale="90000"/>
          </a:bodyPr>
          <a:lstStyle/>
          <a:p>
            <a:br>
              <a:rPr lang="en-US" sz="1800" b="1"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br>
            <a:br>
              <a:rPr lang="en-US" sz="1800" b="1"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br>
            <a:r>
              <a:rPr lang="en-US" sz="1800" b="1"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4000" b="1" dirty="0">
                <a:effectLst/>
                <a:latin typeface="Times New Roman" panose="02020603050405020304" pitchFamily="18" charset="0"/>
                <a:ea typeface="Trebuchet MS" panose="020B0603020202020204" pitchFamily="34" charset="0"/>
                <a:cs typeface="Times New Roman" panose="02020603050405020304" pitchFamily="18" charset="0"/>
              </a:rPr>
              <a:t>Productivity</a:t>
            </a:r>
            <a:br>
              <a:rPr lang="en-US" sz="4000" b="1" dirty="0">
                <a:effectLst/>
                <a:latin typeface="Times New Roman" panose="02020603050405020304" pitchFamily="18" charset="0"/>
                <a:ea typeface="Trebuchet MS" panose="020B0603020202020204" pitchFamily="34"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0457DA-033B-4D46-A9DA-629CD2924458}"/>
              </a:ext>
            </a:extLst>
          </p:cNvPr>
          <p:cNvSpPr>
            <a:spLocks noGrp="1"/>
          </p:cNvSpPr>
          <p:nvPr>
            <p:ph idx="1"/>
          </p:nvPr>
        </p:nvSpPr>
        <p:spPr>
          <a:xfrm>
            <a:off x="838200" y="979714"/>
            <a:ext cx="10515600" cy="5197249"/>
          </a:xfrm>
        </p:spPr>
        <p:txBody>
          <a:bodyPr>
            <a:normAutofit/>
          </a:bodyPr>
          <a:lstStyle/>
          <a:p>
            <a:pPr algn="just"/>
            <a:r>
              <a:rPr lang="en-US" sz="1600" dirty="0">
                <a:latin typeface="Times New Roman" panose="02020603050405020304" pitchFamily="18" charset="0"/>
                <a:cs typeface="Times New Roman" panose="02020603050405020304" pitchFamily="18" charset="0"/>
              </a:rPr>
              <a:t>Evolution started in 1960s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with the mainframe. </a:t>
            </a:r>
          </a:p>
          <a:p>
            <a:pPr algn="just"/>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first type of computer that was affordable enough for businesses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see</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return</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investment</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electronic</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data</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processing</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systems.</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endParaRPr lang="en-US" sz="1600" spc="8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algn="just"/>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Computers were secured with guards and gates.</a:t>
            </a:r>
          </a:p>
          <a:p>
            <a:pPr algn="just"/>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Physical</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 procedures were devised to ensure that only people authorized to</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work on computers had physical access to them. </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algn="just"/>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Large systems to work with.</a:t>
            </a:r>
          </a:p>
          <a:p>
            <a:pPr algn="just"/>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By</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late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1960s,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remote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job</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entry</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allowed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punched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cards</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 be received from multiple office locations connected via cables to the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main computer. </a:t>
            </a:r>
          </a:p>
          <a:p>
            <a:pPr algn="just"/>
            <a:r>
              <a:rPr lang="en-US" sz="1600" dirty="0">
                <a:solidFill>
                  <a:srgbClr val="231F20"/>
                </a:solidFill>
                <a:latin typeface="Times New Roman" panose="02020603050405020304" pitchFamily="18" charset="0"/>
                <a:cs typeface="Times New Roman" panose="02020603050405020304" pitchFamily="18" charset="0"/>
              </a:rPr>
              <a:t>Computers security staff responsible for tracing this cables under raised </a:t>
            </a:r>
            <a:r>
              <a:rPr lang="en-US" sz="1600" dirty="0" err="1">
                <a:solidFill>
                  <a:srgbClr val="231F20"/>
                </a:solidFill>
                <a:latin typeface="Times New Roman" panose="02020603050405020304" pitchFamily="18" charset="0"/>
                <a:cs typeface="Times New Roman" panose="02020603050405020304" pitchFamily="18" charset="0"/>
              </a:rPr>
              <a:t>floors,and</a:t>
            </a:r>
            <a:r>
              <a:rPr lang="en-US" sz="1600" dirty="0">
                <a:solidFill>
                  <a:srgbClr val="231F20"/>
                </a:solidFill>
                <a:latin typeface="Times New Roman" panose="02020603050405020304" pitchFamily="18" charset="0"/>
                <a:cs typeface="Times New Roman" panose="02020603050405020304" pitchFamily="18" charset="0"/>
              </a:rPr>
              <a:t> though wall spaces to check the authorized person at work</a:t>
            </a:r>
          </a:p>
          <a:p>
            <a:pPr algn="just"/>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192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847F23-EB1D-4D16-86BA-0001D8D80D84}"/>
              </a:ext>
            </a:extLst>
          </p:cNvPr>
          <p:cNvSpPr txBox="1"/>
          <p:nvPr/>
        </p:nvSpPr>
        <p:spPr>
          <a:xfrm>
            <a:off x="740229" y="1491343"/>
            <a:ext cx="10101942" cy="484940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Accute</a:t>
            </a:r>
            <a:r>
              <a:rPr lang="en-US" sz="1600" dirty="0">
                <a:latin typeface="Times New Roman" panose="02020603050405020304" pitchFamily="18" charset="0"/>
                <a:cs typeface="Times New Roman" panose="02020603050405020304" pitchFamily="18" charset="0"/>
              </a:rPr>
              <a:t> aware of security risk</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Confidentiality, integrity and availability triad was not yet industry standard.</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Apart from military and intelligence, confidentiality was not the major security requirement</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Catastrophic data integrity error from hum entries.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Software engineering organizations were the first to raise the security alarm because computers were starting to control systems where faulty operations could put lives at Risk.</a:t>
            </a:r>
          </a:p>
          <a:p>
            <a:pPr algn="just">
              <a:lnSpc>
                <a:spcPct val="150000"/>
              </a:lnSpc>
            </a:pPr>
            <a:r>
              <a:rPr lang="en-US" sz="1600" b="1" dirty="0">
                <a:effectLst/>
                <a:latin typeface="Times New Roman" panose="02020603050405020304" pitchFamily="18" charset="0"/>
                <a:ea typeface="Trebuchet MS" panose="020B0603020202020204" pitchFamily="34" charset="0"/>
                <a:cs typeface="Times New Roman" panose="02020603050405020304" pitchFamily="18" charset="0"/>
              </a:rPr>
              <a:t>In 1970s, </a:t>
            </a:r>
          </a:p>
          <a:p>
            <a:pPr marL="285750" indent="-285750" algn="just">
              <a:lnSpc>
                <a:spcPct val="150000"/>
              </a:lnSpc>
              <a:buFont typeface="Arial" panose="020B0604020202020204" pitchFamily="34" charset="0"/>
              <a:buChar char="•"/>
            </a:pP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punched cards were replaced by electronic input and</a:t>
            </a:r>
            <a:r>
              <a:rPr lang="en-US" sz="1600" spc="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output</a:t>
            </a:r>
            <a:r>
              <a:rPr lang="en-US" sz="1600" spc="-2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via</a:t>
            </a:r>
            <a:r>
              <a:rPr lang="en-US" sz="1600" spc="-2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keyboards</a:t>
            </a:r>
            <a:r>
              <a:rPr lang="en-US" sz="1600" spc="-2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2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terminals</a:t>
            </a:r>
            <a:endParaRPr lang="en-US" sz="1600" dirty="0">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Cables extended for internet working</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Security </a:t>
            </a:r>
            <a:r>
              <a:rPr lang="en-US" sz="1600" dirty="0" err="1">
                <a:latin typeface="Times New Roman" panose="02020603050405020304" pitchFamily="18" charset="0"/>
                <a:cs typeface="Times New Roman" panose="02020603050405020304" pitchFamily="18" charset="0"/>
              </a:rPr>
              <a:t>personnels</a:t>
            </a:r>
            <a:r>
              <a:rPr lang="en-US" sz="1600" dirty="0">
                <a:latin typeface="Times New Roman" panose="02020603050405020304" pitchFamily="18" charset="0"/>
                <a:cs typeface="Times New Roman" panose="02020603050405020304" pitchFamily="18" charset="0"/>
              </a:rPr>
              <a:t> were not safe guarding</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Screens were limited by business logic coded into the software.</a:t>
            </a:r>
          </a:p>
          <a:p>
            <a:pPr marL="285750" indent="-285750" algn="just">
              <a:lnSpc>
                <a:spcPct val="150000"/>
              </a:lnSpc>
              <a:buFont typeface="Arial" panose="020B0604020202020204" pitchFamily="34" charset="0"/>
              <a:buChar char="•"/>
            </a:pP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For example, a supervisor observing the customer service clerk</a:t>
            </a:r>
            <a:r>
              <a:rPr lang="en-US" sz="1600" spc="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effectLst/>
                <a:latin typeface="Times New Roman" panose="02020603050405020304" pitchFamily="18" charset="0"/>
                <a:ea typeface="Trebuchet MS" panose="020B0603020202020204" pitchFamily="34" charset="0"/>
                <a:cs typeface="Times New Roman" panose="02020603050405020304" pitchFamily="18" charset="0"/>
              </a:rPr>
              <a:t>could</a:t>
            </a:r>
            <a:r>
              <a:rPr lang="en-US" sz="1600" spc="-7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effectLst/>
                <a:latin typeface="Times New Roman" panose="02020603050405020304" pitchFamily="18" charset="0"/>
                <a:ea typeface="Trebuchet MS" panose="020B0603020202020204" pitchFamily="34" charset="0"/>
                <a:cs typeface="Times New Roman" panose="02020603050405020304" pitchFamily="18" charset="0"/>
              </a:rPr>
              <a:t>enter</a:t>
            </a:r>
            <a:r>
              <a:rPr lang="en-US" sz="1600" spc="-7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7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effectLst/>
                <a:latin typeface="Times New Roman" panose="02020603050405020304" pitchFamily="18" charset="0"/>
                <a:ea typeface="Trebuchet MS" panose="020B0603020202020204" pitchFamily="34" charset="0"/>
                <a:cs typeface="Times New Roman" panose="02020603050405020304" pitchFamily="18" charset="0"/>
              </a:rPr>
              <a:t>special</a:t>
            </a:r>
            <a:r>
              <a:rPr lang="en-US" sz="1600" spc="-7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effectLst/>
                <a:latin typeface="Times New Roman" panose="02020603050405020304" pitchFamily="18" charset="0"/>
                <a:ea typeface="Trebuchet MS" panose="020B0603020202020204" pitchFamily="34" charset="0"/>
                <a:cs typeface="Times New Roman" panose="02020603050405020304" pitchFamily="18" charset="0"/>
              </a:rPr>
              <a:t>code</a:t>
            </a:r>
            <a:r>
              <a:rPr lang="en-US" sz="1600" spc="-7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7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allow</a:t>
            </a:r>
            <a:r>
              <a:rPr lang="en-US" sz="1600" spc="-7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7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one-time</a:t>
            </a:r>
            <a:r>
              <a:rPr lang="en-US" sz="1600" spc="-7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balance</a:t>
            </a:r>
            <a:r>
              <a:rPr lang="en-US" sz="1600" spc="-7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change</a:t>
            </a:r>
            <a:r>
              <a:rPr lang="en-US" sz="1600" spc="-7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operation</a:t>
            </a:r>
            <a:r>
              <a:rPr lang="en-US" sz="1600" spc="-30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through</a:t>
            </a:r>
            <a:r>
              <a:rPr lang="en-US" sz="1600" spc="-1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otherwise</a:t>
            </a:r>
            <a:r>
              <a:rPr lang="en-US" sz="1600" spc="-1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limited</a:t>
            </a:r>
            <a:r>
              <a:rPr lang="en-US" sz="1600" spc="-5"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screen</a:t>
            </a:r>
            <a:r>
              <a:rPr lang="en-US" sz="1600" spc="-10"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effectLst/>
                <a:latin typeface="Times New Roman" panose="02020603050405020304" pitchFamily="18" charset="0"/>
                <a:ea typeface="Trebuchet MS" panose="020B0603020202020204" pitchFamily="34" charset="0"/>
                <a:cs typeface="Times New Roman" panose="02020603050405020304" pitchFamily="18" charset="0"/>
              </a:rPr>
              <a:t>functionality.</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386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08254C6-71A8-45C6-9A32-67C553394B33}"/>
              </a:ext>
            </a:extLst>
          </p:cNvPr>
          <p:cNvSpPr>
            <a:spLocks noChangeArrowheads="1"/>
          </p:cNvSpPr>
          <p:nvPr/>
        </p:nvSpPr>
        <p:spPr bwMode="auto">
          <a:xfrm>
            <a:off x="1809750" y="1716833"/>
            <a:ext cx="2324100" cy="20686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dirty="0"/>
              <a:t>1960</a:t>
            </a:r>
          </a:p>
          <a:p>
            <a:pPr eaLnBrk="1" hangingPunct="1"/>
            <a:endParaRPr lang="en-US" altLang="en-US" dirty="0"/>
          </a:p>
        </p:txBody>
      </p:sp>
      <p:sp>
        <p:nvSpPr>
          <p:cNvPr id="3" name="object 3">
            <a:extLst>
              <a:ext uri="{FF2B5EF4-FFF2-40B4-BE49-F238E27FC236}">
                <a16:creationId xmlns:a16="http://schemas.microsoft.com/office/drawing/2014/main" id="{5C742471-DAD1-4394-B0F6-C40F4703183F}"/>
              </a:ext>
            </a:extLst>
          </p:cNvPr>
          <p:cNvSpPr>
            <a:spLocks noChangeArrowheads="1"/>
          </p:cNvSpPr>
          <p:nvPr/>
        </p:nvSpPr>
        <p:spPr bwMode="auto">
          <a:xfrm>
            <a:off x="6242180" y="1716833"/>
            <a:ext cx="2724538" cy="199675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dirty="0"/>
              <a:t>1970</a:t>
            </a:r>
          </a:p>
        </p:txBody>
      </p:sp>
      <p:sp>
        <p:nvSpPr>
          <p:cNvPr id="5" name="TextBox 4">
            <a:extLst>
              <a:ext uri="{FF2B5EF4-FFF2-40B4-BE49-F238E27FC236}">
                <a16:creationId xmlns:a16="http://schemas.microsoft.com/office/drawing/2014/main" id="{93CF9BC2-B489-4FA4-9052-2BE304020FF6}"/>
              </a:ext>
            </a:extLst>
          </p:cNvPr>
          <p:cNvSpPr txBox="1"/>
          <p:nvPr/>
        </p:nvSpPr>
        <p:spPr>
          <a:xfrm>
            <a:off x="3048000" y="3244334"/>
            <a:ext cx="6096000" cy="369332"/>
          </a:xfrm>
          <a:prstGeom prst="rect">
            <a:avLst/>
          </a:prstGeom>
          <a:noFill/>
        </p:spPr>
        <p:txBody>
          <a:bodyPr wrap="square">
            <a:spAutoFit/>
          </a:bodyPr>
          <a:lstStyle/>
          <a:p>
            <a:pPr eaLnBrk="1" hangingPunct="1"/>
            <a:r>
              <a:rPr lang="en-US" altLang="en-US" dirty="0"/>
              <a:t>1960</a:t>
            </a:r>
          </a:p>
        </p:txBody>
      </p:sp>
    </p:spTree>
    <p:extLst>
      <p:ext uri="{BB962C8B-B14F-4D97-AF65-F5344CB8AC3E}">
        <p14:creationId xmlns:p14="http://schemas.microsoft.com/office/powerpoint/2010/main" val="3525558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94E24F-E328-4D3A-A4CD-94225260C76A}"/>
              </a:ext>
            </a:extLst>
          </p:cNvPr>
          <p:cNvSpPr>
            <a:spLocks noGrp="1"/>
          </p:cNvSpPr>
          <p:nvPr>
            <p:ph idx="1"/>
          </p:nvPr>
        </p:nvSpPr>
        <p:spPr>
          <a:xfrm>
            <a:off x="838200" y="1164771"/>
            <a:ext cx="10515600" cy="4859792"/>
          </a:xfrm>
        </p:spPr>
        <p:txBody>
          <a:bodyPr>
            <a:norm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Concepts of cryptography was introduced.</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units encrypted using private keys and decrypted back to original  message at destination</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recognition of growing confidentiality requirements, but without any good way to meet them, the US National bureau of standards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(now the national Institute of Standards and Technology [</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N</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IST]) launched an effort to achieve</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consensus</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national</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encryption</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standard.</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1974,</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7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U</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 Act (Privacy Act) was the first stake in the ground designed to</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establish control over information propagation.</a:t>
            </a:r>
            <a:endPar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buFont typeface="Arial" panose="020B0604020202020204" pitchFamily="34" charset="0"/>
              <a:buChar char="•"/>
            </a:pPr>
            <a:r>
              <a:rPr lang="en-US" sz="1600" spc="-75" dirty="0">
                <a:solidFill>
                  <a:srgbClr val="231F20"/>
                </a:solidFill>
                <a:latin typeface="Times New Roman" panose="02020603050405020304" pitchFamily="18" charset="0"/>
                <a:cs typeface="Times New Roman" panose="02020603050405020304" pitchFamily="18" charset="0"/>
              </a:rPr>
              <a:t>Later the word processing software were implemented for work automation</a:t>
            </a:r>
          </a:p>
          <a:p>
            <a:pPr marL="285750" indent="-285750" algn="just">
              <a:buFont typeface="Arial" panose="020B0604020202020204" pitchFamily="34" charset="0"/>
              <a:buChar char="•"/>
            </a:pPr>
            <a:r>
              <a:rPr lang="en-US" sz="1600" spc="-75" dirty="0">
                <a:solidFill>
                  <a:srgbClr val="231F20"/>
                </a:solidFill>
                <a:latin typeface="Times New Roman" panose="02020603050405020304" pitchFamily="18" charset="0"/>
                <a:cs typeface="Times New Roman" panose="02020603050405020304" pitchFamily="18" charset="0"/>
              </a:rPr>
              <a:t>Timesharing system where introduced where clients were charged for system use</a:t>
            </a:r>
          </a:p>
          <a:p>
            <a:pPr marL="285750" indent="-285750" algn="just">
              <a:buFont typeface="Arial" panose="020B0604020202020204" pitchFamily="34" charset="0"/>
              <a:buChar char="•"/>
            </a:pPr>
            <a:r>
              <a:rPr lang="en-US" sz="1600" spc="-75" dirty="0">
                <a:solidFill>
                  <a:srgbClr val="231F20"/>
                </a:solidFill>
                <a:latin typeface="Times New Roman" panose="02020603050405020304" pitchFamily="18" charset="0"/>
                <a:cs typeface="Times New Roman" panose="02020603050405020304" pitchFamily="18" charset="0"/>
              </a:rPr>
              <a:t>Companies began to specialized  by industry, developing complicated software such as payroll tax calculation and commercial lease calculations </a:t>
            </a:r>
          </a:p>
          <a:p>
            <a:pPr marL="285750" indent="-285750" algn="just">
              <a:buFont typeface="Arial" panose="020B0604020202020204" pitchFamily="34" charset="0"/>
              <a:buChar char="•"/>
            </a:pPr>
            <a:r>
              <a:rPr lang="en-US" sz="1600" spc="-75" dirty="0">
                <a:solidFill>
                  <a:srgbClr val="231F20"/>
                </a:solidFill>
                <a:latin typeface="Times New Roman" panose="02020603050405020304" pitchFamily="18" charset="0"/>
                <a:cs typeface="Times New Roman" panose="02020603050405020304" pitchFamily="18" charset="0"/>
              </a:rPr>
              <a:t>User identification through user name and password</a:t>
            </a:r>
          </a:p>
          <a:p>
            <a:endParaRPr lang="en-US" dirty="0"/>
          </a:p>
        </p:txBody>
      </p:sp>
    </p:spTree>
    <p:extLst>
      <p:ext uri="{BB962C8B-B14F-4D97-AF65-F5344CB8AC3E}">
        <p14:creationId xmlns:p14="http://schemas.microsoft.com/office/powerpoint/2010/main" val="420547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749A-8C5C-4A53-B03A-2A67605200FA}"/>
              </a:ext>
            </a:extLst>
          </p:cNvPr>
          <p:cNvSpPr>
            <a:spLocks noGrp="1"/>
          </p:cNvSpPr>
          <p:nvPr>
            <p:ph type="title"/>
          </p:nvPr>
        </p:nvSpPr>
        <p:spPr>
          <a:xfrm>
            <a:off x="838200" y="555171"/>
            <a:ext cx="10515600" cy="718458"/>
          </a:xfrm>
        </p:spPr>
        <p:txBody>
          <a:bodyPr>
            <a:normAutofit fontScale="90000"/>
          </a:bodyPr>
          <a:lstStyle/>
          <a:p>
            <a:r>
              <a:rPr lang="en-US" altLang="en-US" sz="4400" dirty="0">
                <a:latin typeface="Times New Roman" panose="02020603050405020304" pitchFamily="18" charset="0"/>
                <a:cs typeface="Times New Roman" panose="02020603050405020304" pitchFamily="18" charset="0"/>
              </a:rPr>
              <a:t>                What is Cyber Security?</a:t>
            </a:r>
            <a:br>
              <a:rPr lang="en-US" altLang="en-US" sz="44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AC2E653-56CA-4988-8C4F-231B95B96877}"/>
              </a:ext>
            </a:extLst>
          </p:cNvPr>
          <p:cNvSpPr>
            <a:spLocks noGrp="1"/>
          </p:cNvSpPr>
          <p:nvPr>
            <p:ph idx="1"/>
          </p:nvPr>
        </p:nvSpPr>
        <p:spPr>
          <a:xfrm>
            <a:off x="838200" y="1273629"/>
            <a:ext cx="9906000" cy="4903334"/>
          </a:xfrm>
        </p:spPr>
        <p:txBody>
          <a:bodyPr>
            <a:normAutofit/>
          </a:bodyPr>
          <a:lstStyle/>
          <a:p>
            <a:pPr algn="just"/>
            <a:r>
              <a:rPr lang="en-US" altLang="en-US" sz="1800" dirty="0">
                <a:latin typeface="Times New Roman" panose="02020603050405020304" pitchFamily="18" charset="0"/>
                <a:cs typeface="Times New Roman" panose="02020603050405020304" pitchFamily="18" charset="0"/>
              </a:rPr>
              <a:t>Cyber security generally refers to the ability to control access to networked systems and the information they contain.</a:t>
            </a:r>
          </a:p>
          <a:p>
            <a:pPr algn="just">
              <a:lnSpc>
                <a:spcPct val="100000"/>
              </a:lnSpc>
            </a:pPr>
            <a:endParaRPr lang="en-US" altLang="en-US" sz="1800" dirty="0">
              <a:latin typeface="Times New Roman" panose="02020603050405020304" pitchFamily="18" charset="0"/>
              <a:cs typeface="Times New Roman" panose="02020603050405020304" pitchFamily="18" charset="0"/>
            </a:endParaRPr>
          </a:p>
          <a:p>
            <a:pPr algn="just">
              <a:lnSpc>
                <a:spcPct val="100000"/>
              </a:lnSpc>
              <a:spcBef>
                <a:spcPts val="125"/>
              </a:spcBef>
              <a:buClr>
                <a:srgbClr val="828282"/>
              </a:buClr>
            </a:pPr>
            <a:r>
              <a:rPr lang="en-US" altLang="en-US" sz="1800" dirty="0">
                <a:latin typeface="Times New Roman" panose="02020603050405020304" pitchFamily="18" charset="0"/>
                <a:cs typeface="Times New Roman" panose="02020603050405020304" pitchFamily="18" charset="0"/>
              </a:rPr>
              <a:t>Where cyber security controls are effective is known as cyberspace and is </a:t>
            </a:r>
            <a:r>
              <a:rPr lang="en-US" altLang="en-US" sz="1800" b="1" dirty="0">
                <a:latin typeface="Times New Roman" panose="02020603050405020304" pitchFamily="18" charset="0"/>
                <a:cs typeface="Times New Roman" panose="02020603050405020304" pitchFamily="18" charset="0"/>
              </a:rPr>
              <a:t>considered a reliable, resilient, and trustworthy digital Infrastructure.</a:t>
            </a:r>
          </a:p>
          <a:p>
            <a:pPr marL="0" indent="0" algn="just">
              <a:lnSpc>
                <a:spcPct val="100000"/>
              </a:lnSpc>
              <a:spcBef>
                <a:spcPts val="125"/>
              </a:spcBef>
              <a:buClr>
                <a:srgbClr val="828282"/>
              </a:buClr>
              <a:buNone/>
            </a:pPr>
            <a:endParaRPr lang="en-US" altLang="en-US" sz="1800" dirty="0">
              <a:latin typeface="Times New Roman" panose="02020603050405020304" pitchFamily="18" charset="0"/>
              <a:cs typeface="Times New Roman" panose="02020603050405020304" pitchFamily="18" charset="0"/>
            </a:endParaRPr>
          </a:p>
          <a:p>
            <a:pPr algn="just">
              <a:lnSpc>
                <a:spcPct val="100000"/>
              </a:lnSpc>
              <a:spcBef>
                <a:spcPts val="150"/>
              </a:spcBef>
              <a:buClr>
                <a:srgbClr val="828282"/>
              </a:buClr>
            </a:pPr>
            <a:r>
              <a:rPr lang="en-US" altLang="en-US" sz="1800" dirty="0">
                <a:latin typeface="Times New Roman" panose="02020603050405020304" pitchFamily="18" charset="0"/>
                <a:cs typeface="Times New Roman" panose="02020603050405020304" pitchFamily="18" charset="0"/>
              </a:rPr>
              <a:t>Where cyber security controls are absent, Incomplete, or poorly designed, </a:t>
            </a:r>
            <a:r>
              <a:rPr lang="en-US" altLang="en-US" sz="1800" b="1" dirty="0">
                <a:latin typeface="Times New Roman" panose="02020603050405020304" pitchFamily="18" charset="0"/>
                <a:cs typeface="Times New Roman" panose="02020603050405020304" pitchFamily="18" charset="0"/>
              </a:rPr>
              <a:t>cyberspace is considered the wild west of the digital age.</a:t>
            </a:r>
            <a:endParaRPr lang="en-US" altLang="en-US" sz="1800" dirty="0">
              <a:latin typeface="Times New Roman" panose="02020603050405020304" pitchFamily="18" charset="0"/>
              <a:cs typeface="Times New Roman" panose="02020603050405020304" pitchFamily="18" charset="0"/>
            </a:endParaRPr>
          </a:p>
          <a:p>
            <a:pPr algn="just">
              <a:lnSpc>
                <a:spcPct val="100000"/>
              </a:lnSpc>
              <a:spcBef>
                <a:spcPts val="250"/>
              </a:spcBef>
            </a:pPr>
            <a:endParaRPr lang="en-US" altLang="en-US" sz="1800" dirty="0">
              <a:latin typeface="Times New Roman" panose="02020603050405020304" pitchFamily="18" charset="0"/>
              <a:cs typeface="Times New Roman" panose="02020603050405020304" pitchFamily="18" charset="0"/>
            </a:endParaRPr>
          </a:p>
          <a:p>
            <a:pPr algn="just">
              <a:spcBef>
                <a:spcPts val="250"/>
              </a:spcBef>
            </a:pPr>
            <a:r>
              <a:rPr lang="en-US" altLang="en-US" sz="1800" dirty="0">
                <a:latin typeface="Times New Roman" panose="02020603050405020304" pitchFamily="18" charset="0"/>
                <a:cs typeface="Times New Roman" panose="02020603050405020304" pitchFamily="18" charset="0"/>
              </a:rPr>
              <a:t>Whether a system is a physical facility or a collection of cyberspace components, the role of a security professional assigned to that system is to plan for potential attack and prepare for its consequences.</a:t>
            </a:r>
          </a:p>
          <a:p>
            <a:endParaRPr lang="en-US" dirty="0"/>
          </a:p>
        </p:txBody>
      </p:sp>
    </p:spTree>
    <p:extLst>
      <p:ext uri="{BB962C8B-B14F-4D97-AF65-F5344CB8AC3E}">
        <p14:creationId xmlns:p14="http://schemas.microsoft.com/office/powerpoint/2010/main" val="3966762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967078-1723-4807-B5AD-A56EE77A3AB5}"/>
              </a:ext>
            </a:extLst>
          </p:cNvPr>
          <p:cNvSpPr txBox="1"/>
          <p:nvPr/>
        </p:nvSpPr>
        <p:spPr>
          <a:xfrm>
            <a:off x="1483567" y="1127986"/>
            <a:ext cx="9088017" cy="3175228"/>
          </a:xfrm>
          <a:prstGeom prst="rect">
            <a:avLst/>
          </a:prstGeom>
          <a:noFill/>
        </p:spPr>
        <p:txBody>
          <a:bodyPr wrap="square">
            <a:spAutoFit/>
          </a:bodyPr>
          <a:lstStyle/>
          <a:p>
            <a:pPr marL="285750" indent="-285750" algn="just" eaLnBrk="1" hangingPunct="1">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From  1970 to  1980, minicomputers became attract human for personal use.</a:t>
            </a:r>
          </a:p>
          <a:p>
            <a:pPr marL="285750" indent="-285750" algn="just" eaLnBrk="1" hangingPunct="1">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In late 1970, Apple introduced home computers.</a:t>
            </a:r>
          </a:p>
          <a:p>
            <a:pPr marL="285750" indent="-285750" algn="just" eaLnBrk="1" hangingPunct="1">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In  1981 , IBM introduced Personal Computer (PC).</a:t>
            </a:r>
          </a:p>
          <a:p>
            <a:pPr marL="285750" indent="-285750" algn="just" eaLnBrk="1" hangingPunct="1">
              <a:spcBef>
                <a:spcPts val="150"/>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The local area network  (LAN) cables were protected much like the computer terminals' connection to the mainframe.</a:t>
            </a:r>
          </a:p>
          <a:p>
            <a:pPr marL="285750" indent="-285750" algn="just" eaLnBrk="1" hangingPunct="1">
              <a:spcBef>
                <a:spcPts val="225"/>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A new</a:t>
            </a:r>
            <a:r>
              <a:rPr lang="en-US" altLang="en-US" sz="1600" baseline="21000"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type of  network equipment called a hub allowed the communication, and hubs had to be kept in a secure area.</a:t>
            </a:r>
          </a:p>
          <a:p>
            <a:pPr marL="285750" indent="-285750" algn="just" eaLnBrk="1" hangingPunct="1">
              <a:spcBef>
                <a:spcPts val="250"/>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Mandatory  access controls  (MAC) allowed  management to label Computer objects (programs and files) and specify the subjects (users) who could access them.</a:t>
            </a:r>
          </a:p>
          <a:p>
            <a:pPr marL="285750" indent="-285750" algn="just" eaLnBrk="1" hangingPunct="1">
              <a:spcBef>
                <a:spcPts val="238"/>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Discretionary  schemes  (DAC)  that  allowed  each  user to specify  who could access their files.</a:t>
            </a:r>
          </a:p>
          <a:p>
            <a:pPr marL="285750" indent="-285750" algn="just" eaLnBrk="1" hangingPunct="1">
              <a:spcBef>
                <a:spcPts val="50"/>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Timesharing-type password technology was employed on LAN. LAN  user names were  primarily supported  to facilitate directory  services rather than to prevent determined attack.</a:t>
            </a:r>
          </a:p>
        </p:txBody>
      </p:sp>
    </p:spTree>
    <p:extLst>
      <p:ext uri="{BB962C8B-B14F-4D97-AF65-F5344CB8AC3E}">
        <p14:creationId xmlns:p14="http://schemas.microsoft.com/office/powerpoint/2010/main" val="175070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301F-87EF-42CA-89BF-E61BB1F7802A}"/>
              </a:ext>
            </a:extLst>
          </p:cNvPr>
          <p:cNvSpPr txBox="1"/>
          <p:nvPr/>
        </p:nvSpPr>
        <p:spPr>
          <a:xfrm>
            <a:off x="881743" y="849086"/>
            <a:ext cx="10885714" cy="2831544"/>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Cyberspace presented a new</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avenue of inquiry for law enforcement investigating traditional crimes.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Criminals</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were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caught</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boasting</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their</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crimes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social</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networking</a:t>
            </a:r>
            <a:r>
              <a:rPr lang="en-US" sz="1600" spc="-3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sites of the day, which were electronic bulletin board services reached by</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modems</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over</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phone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lines.</a:t>
            </a: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Law enforcement partnered with</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technology</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vendors</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produce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would</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recover</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files</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crimi</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nals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had</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attempted</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delete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marL="285750" indent="-285750" algn="just">
              <a:buFont typeface="Arial" panose="020B0604020202020204" pitchFamily="34" charset="0"/>
              <a:buChar char="•"/>
            </a:pPr>
            <a:endParaRPr lang="en-US" sz="1600" spc="-3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algn="just"/>
            <a:r>
              <a:rPr lang="en-US" b="1" dirty="0">
                <a:solidFill>
                  <a:srgbClr val="231F20"/>
                </a:solidFill>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Cyberspace</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in</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1980s.</a:t>
            </a:r>
            <a:endParaRPr lang="en-US"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285750" indent="-285750" algn="just">
              <a:buFont typeface="Arial" panose="020B0604020202020204" pitchFamily="34" charset="0"/>
              <a:buChar char="•"/>
            </a:pPr>
            <a:endPar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buFont typeface="Arial" panose="020B0604020202020204" pitchFamily="34" charset="0"/>
              <a:buChar char="•"/>
            </a:pPr>
            <a:endParaRPr lang="en-US" sz="1600" spc="-30" dirty="0">
              <a:solidFill>
                <a:srgbClr val="231F2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spc="-30" dirty="0">
              <a:solidFill>
                <a:srgbClr val="231F2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863B51-3899-430B-A6D9-ECB554CDB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3" y="2775857"/>
            <a:ext cx="7293428" cy="3233056"/>
          </a:xfrm>
          <a:prstGeom prst="rect">
            <a:avLst/>
          </a:prstGeom>
        </p:spPr>
      </p:pic>
    </p:spTree>
    <p:extLst>
      <p:ext uri="{BB962C8B-B14F-4D97-AF65-F5344CB8AC3E}">
        <p14:creationId xmlns:p14="http://schemas.microsoft.com/office/powerpoint/2010/main" val="2031748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ED7945-B6B7-43E3-9DC5-49D35EEF2C25}"/>
              </a:ext>
            </a:extLst>
          </p:cNvPr>
          <p:cNvSpPr txBox="1"/>
          <p:nvPr/>
        </p:nvSpPr>
        <p:spPr>
          <a:xfrm>
            <a:off x="1548881" y="1137251"/>
            <a:ext cx="8369559" cy="769441"/>
          </a:xfrm>
          <a:prstGeom prst="rect">
            <a:avLst/>
          </a:prstGeom>
          <a:noFill/>
        </p:spPr>
        <p:txBody>
          <a:bodyPr wrap="square">
            <a:spAutoFit/>
          </a:bodyPr>
          <a:lstStyle/>
          <a:p>
            <a:r>
              <a:rPr lang="en-US" altLang="en-US" sz="4400" dirty="0">
                <a:solidFill>
                  <a:srgbClr val="080808"/>
                </a:solidFill>
                <a:latin typeface="Times New Roman" panose="02020603050405020304" pitchFamily="18" charset="0"/>
                <a:cs typeface="Times New Roman" panose="02020603050405020304" pitchFamily="18" charset="0"/>
              </a:rPr>
              <a:t>INTERNET</a:t>
            </a:r>
            <a:endParaRPr lang="en-US" altLang="en-US" sz="4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028B68F-A921-4967-A9BD-5DB68BC44FCD}"/>
              </a:ext>
            </a:extLst>
          </p:cNvPr>
          <p:cNvSpPr txBox="1"/>
          <p:nvPr/>
        </p:nvSpPr>
        <p:spPr>
          <a:xfrm>
            <a:off x="664029" y="2688771"/>
            <a:ext cx="10069285"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irectory services were available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 allowed businesses to connect, and be connected to, the research</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military</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restricted</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advanced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research</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projects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agency</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(ARPA)</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network,</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or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ARPANET</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whose use case and name were relaxed as it evolved into</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public</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Internet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Technology-savvy</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companies</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quickly</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registered their domain names so that they could own their own corner of</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cyberspace.</a:t>
            </a:r>
            <a:endParaRPr lang="en-US" sz="1600" spc="-2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R</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esearchers were concerned with the potential for</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system abuse due to the exponential expansion of the numbers of connected</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1226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1102F9-36E6-475A-9013-49C5E54FAA38}"/>
              </a:ext>
            </a:extLst>
          </p:cNvPr>
          <p:cNvSpPr txBox="1"/>
          <p:nvPr/>
        </p:nvSpPr>
        <p:spPr>
          <a:xfrm>
            <a:off x="762000" y="664029"/>
            <a:ext cx="10918371" cy="5711179"/>
          </a:xfrm>
          <a:prstGeom prst="rect">
            <a:avLst/>
          </a:prstGeom>
          <a:noFill/>
        </p:spPr>
        <p:txBody>
          <a:bodyPr wrap="square" rtlCol="0">
            <a:spAutoFit/>
          </a:bodyPr>
          <a:lstStyle/>
          <a:p>
            <a:r>
              <a:rPr lang="en-US" sz="1600"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Robert</a:t>
            </a:r>
            <a:r>
              <a:rPr lang="en-US" sz="1600" b="1"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Morris</a:t>
            </a:r>
            <a:r>
              <a:rPr lang="en-US" sz="1600" b="1"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a:t>
            </a:r>
            <a:r>
              <a:rPr lang="en-US" sz="1600" b="1"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AT&amp;T</a:t>
            </a:r>
            <a:r>
              <a:rPr lang="en-US" sz="1600" b="1"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Bell</a:t>
            </a:r>
            <a:r>
              <a:rPr lang="en-US" sz="1600" b="1"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Laboratories.</a:t>
            </a:r>
          </a:p>
          <a:p>
            <a:r>
              <a:rPr lang="en-US" sz="1600"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early computer pioneer</a:t>
            </a:r>
            <a:r>
              <a:rPr lang="en-US" sz="1600" b="1"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 1988, Robert Tappan Morris devised the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first Internet worm. </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“Morris Worm” accessed computers used as email</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servers, exploited vulnerabilities to identify all the computers that were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known</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each</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email</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then</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contacted</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those</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computers </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attempted</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same</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exploits.</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Internet communication</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virtually stopped with few hours, computing resources were so overwhelmed by the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worm’s activities that they had no processing cycles or network bandwidth</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left</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for</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transaction</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processing,</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leaving</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business</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processes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disrupted.</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But APARNET was saved they have installed FIREWALL(A method of inspecting each individual information packet within a stream of network traffic).</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firewall</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was</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designed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allow</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network</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access</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only</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those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packets</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whose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source</a:t>
            </a:r>
            <a:r>
              <a:rPr lang="en-US" sz="1600" i="1"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destination</a:t>
            </a:r>
            <a:r>
              <a:rPr lang="en-US" sz="1600" i="1"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matched</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those</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previously</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authorized list.</a:t>
            </a:r>
          </a:p>
          <a:p>
            <a:pPr marL="285750" indent="-285750">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N</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etwork</a:t>
            </a:r>
            <a:r>
              <a:rPr lang="en-US" sz="1600" spc="1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addresses</a:t>
            </a:r>
            <a:r>
              <a:rPr lang="en-US" sz="1600" spc="1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and port number used for communication.</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Bell</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Labs firewall was hastily employed to safeguard AT&amp;T’s email servers, and</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impact to AT&amp;T from the Morris worm was minimal.</a:t>
            </a:r>
            <a:endParaRPr lang="en-US" sz="1600" i="1" spc="13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primary cyber security implementation strategy of choice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since</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then</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has</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been</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deploy</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firewalls.</a:t>
            </a:r>
            <a:endParaRPr lang="en-US" sz="1600" i="1" spc="1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1600" spc="1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p:txBody>
      </p:sp>
    </p:spTree>
    <p:extLst>
      <p:ext uri="{BB962C8B-B14F-4D97-AF65-F5344CB8AC3E}">
        <p14:creationId xmlns:p14="http://schemas.microsoft.com/office/powerpoint/2010/main" val="1596375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0E20A0-B71E-4B28-A260-3A77C50D24D7}"/>
              </a:ext>
            </a:extLst>
          </p:cNvPr>
          <p:cNvSpPr txBox="1"/>
          <p:nvPr/>
        </p:nvSpPr>
        <p:spPr>
          <a:xfrm>
            <a:off x="653143" y="751114"/>
            <a:ext cx="11005457" cy="5588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Emergency</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Response</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Team</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(CERT)</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provide</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technical</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assistance to those who suffered from cyber security problems.</a:t>
            </a:r>
          </a:p>
          <a:p>
            <a:pPr marL="285750" indent="-285750">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Same type of </a:t>
            </a:r>
            <a:r>
              <a:rPr lang="en-US" sz="1600" dirty="0" err="1">
                <a:solidFill>
                  <a:srgbClr val="231F20"/>
                </a:solidFill>
                <a:latin typeface="Times New Roman" panose="02020603050405020304" pitchFamily="18" charset="0"/>
                <a:cs typeface="Times New Roman" panose="02020603050405020304" pitchFamily="18" charset="0"/>
              </a:rPr>
              <a:t>vulnarabilities</a:t>
            </a:r>
            <a:r>
              <a:rPr lang="en-US" sz="1600" dirty="0">
                <a:solidFill>
                  <a:srgbClr val="231F20"/>
                </a:solidFill>
                <a:latin typeface="Times New Roman" panose="02020603050405020304" pitchFamily="18" charset="0"/>
                <a:cs typeface="Times New Roman" panose="02020603050405020304" pitchFamily="18" charset="0"/>
              </a:rPr>
              <a:t> like Morris worm in Internet-facing email servers exists in systems that presented modem interface to the public.</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Hacker interested for stealing some system time to play games without information to vulnerable users system.</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Hackers who steal time to play are Joyriders.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By1992, few hackers have profit motives.</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 1986, Cliff Stoll, noticed a billing error in the range of 75 cents of computer time that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was not associated with any of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hisusers</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Stoll ended up tracking the missing</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cents</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computing</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time</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Eastern</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European</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espionage</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ring.</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published</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detective Article called</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b="1"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b="1" i="1"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b="1"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Cuckoo’s</a:t>
            </a:r>
            <a:r>
              <a:rPr lang="en-US" sz="1600" b="1" i="1"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b="1"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Egg</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(lock the system via modems)</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no firewall-like technology for phones.</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caller Id and dial-back. </a:t>
            </a:r>
          </a:p>
          <a:p>
            <a:pPr marL="285750" indent="-285750">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Caller id checks the authorization of caller from database.</a:t>
            </a:r>
          </a:p>
          <a:p>
            <a:pPr marL="285750" indent="-285750">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Dial-back calls back the caller on checking the validity of called number.</a:t>
            </a:r>
          </a:p>
          <a:p>
            <a:pPr marL="285750" indent="-285750">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Safe at Dial-back modems, it became easy to surf in home network and other region.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3313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2AEC-FAB2-49C8-BC6D-31D0C8AB9DFA}"/>
              </a:ext>
            </a:extLst>
          </p:cNvPr>
          <p:cNvSpPr>
            <a:spLocks noGrp="1"/>
          </p:cNvSpPr>
          <p:nvPr>
            <p:ph type="title"/>
          </p:nvPr>
        </p:nvSpPr>
        <p:spPr/>
        <p:txBody>
          <a:bodyPr/>
          <a:lstStyle/>
          <a:p>
            <a:pPr marL="2028190" marR="0">
              <a:spcBef>
                <a:spcPts val="0"/>
              </a:spcBef>
              <a:spcAft>
                <a:spcPts val="0"/>
              </a:spcAf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Cyberspace</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in</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early</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1990s.</a:t>
            </a:r>
            <a:br>
              <a:rPr lang="en-US" sz="1800" dirty="0">
                <a:effectLst/>
                <a:latin typeface="Trebuchet MS" panose="020B0603020202020204" pitchFamily="34" charset="0"/>
                <a:ea typeface="Trebuchet MS" panose="020B0603020202020204" pitchFamily="34" charset="0"/>
                <a:cs typeface="Trebuchet MS" panose="020B0603020202020204" pitchFamily="34" charset="0"/>
              </a:rPr>
            </a:br>
            <a:r>
              <a:rPr lang="en-US" sz="1800" dirty="0">
                <a:effectLst/>
                <a:latin typeface="Trebuchet MS" panose="020B0603020202020204" pitchFamily="34" charset="0"/>
                <a:ea typeface="Trebuchet MS" panose="020B0603020202020204" pitchFamily="34" charset="0"/>
                <a:cs typeface="Trebuchet MS" panose="020B0603020202020204" pitchFamily="34" charset="0"/>
              </a:rPr>
              <a:t> </a:t>
            </a:r>
            <a:br>
              <a:rPr lang="en-US" sz="1800" dirty="0">
                <a:effectLst/>
                <a:latin typeface="Trebuchet MS" panose="020B0603020202020204" pitchFamily="34" charset="0"/>
                <a:ea typeface="Trebuchet MS" panose="020B0603020202020204" pitchFamily="34" charset="0"/>
                <a:cs typeface="Trebuchet MS" panose="020B0603020202020204" pitchFamily="34" charset="0"/>
              </a:rPr>
            </a:br>
            <a:endParaRPr lang="en-US" dirty="0"/>
          </a:p>
        </p:txBody>
      </p:sp>
      <p:pic>
        <p:nvPicPr>
          <p:cNvPr id="9" name="image7.png">
            <a:extLst>
              <a:ext uri="{FF2B5EF4-FFF2-40B4-BE49-F238E27FC236}">
                <a16:creationId xmlns:a16="http://schemas.microsoft.com/office/drawing/2014/main" id="{BCA7AC46-73F1-4703-933A-399F193BD767}"/>
              </a:ext>
            </a:extLst>
          </p:cNvPr>
          <p:cNvPicPr>
            <a:picLocks noGrp="1"/>
          </p:cNvPicPr>
          <p:nvPr>
            <p:ph idx="1"/>
          </p:nvPr>
        </p:nvPicPr>
        <p:blipFill>
          <a:blip r:embed="rId2" cstate="print"/>
          <a:stretch>
            <a:fillRect/>
          </a:stretch>
        </p:blipFill>
        <p:spPr>
          <a:xfrm>
            <a:off x="1502228" y="1513114"/>
            <a:ext cx="9100458" cy="4663849"/>
          </a:xfrm>
          <a:prstGeom prst="rect">
            <a:avLst/>
          </a:prstGeom>
        </p:spPr>
      </p:pic>
    </p:spTree>
    <p:extLst>
      <p:ext uri="{BB962C8B-B14F-4D97-AF65-F5344CB8AC3E}">
        <p14:creationId xmlns:p14="http://schemas.microsoft.com/office/powerpoint/2010/main" val="4195462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CA9F09-3BD6-4CC2-8AA9-F01A48742DED}"/>
              </a:ext>
            </a:extLst>
          </p:cNvPr>
          <p:cNvSpPr txBox="1"/>
          <p:nvPr/>
        </p:nvSpPr>
        <p:spPr>
          <a:xfrm>
            <a:off x="903514" y="729343"/>
            <a:ext cx="10776857" cy="590931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devices represent the logical location of</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firewalls and telecommunication line connections to other firms. </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telecommunication lines are portrayed as logically segmented spaces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where lines to business partners terminate on the internal network. private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lines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 these network periphery controls did not prevent the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hackers and joyriders from disrupting computer operations with viruses</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viruses were distributed on floppy disks and</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7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also</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planted</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websites </a:t>
            </a:r>
            <a:r>
              <a:rPr lang="en-US" sz="1600" spc="-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for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advertisement to corporate and government Internet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users.</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algn="just">
              <a:lnSpc>
                <a:spcPct val="150000"/>
              </a:lnSpc>
            </a:pPr>
            <a:r>
              <a:rPr lang="en-US" sz="1600" b="1" dirty="0">
                <a:latin typeface="Times New Roman" panose="02020603050405020304" pitchFamily="18" charset="0"/>
                <a:cs typeface="Times New Roman" panose="02020603050405020304" pitchFamily="18" charset="0"/>
              </a:rPr>
              <a:t>Actions on Virus:</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igital signature were created for</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each</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virus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by</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identifying</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each</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file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altered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types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logs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left</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behind.</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Anti-virus software were created and Digital Signatures of each virus were recorded.</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Software security flaws and Bugs were detected by Cyber Forensics.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 the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signature that identified one virus was not tied to the software flaw but to</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files deposited by the virus itself, a virus writer could slightly modify</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his</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or</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her</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code</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take</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advantage</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same</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vulnerability</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evade detection by antivirus software.</a:t>
            </a:r>
          </a:p>
          <a:p>
            <a:pPr marL="285750" indent="-285750" algn="just">
              <a:lnSpc>
                <a:spcPct val="150000"/>
              </a:lnSpc>
              <a:buFont typeface="Arial" panose="020B0604020202020204" pitchFamily="34" charset="0"/>
              <a:buChar char="•"/>
            </a:pPr>
            <a:r>
              <a:rPr lang="en-US" sz="1600" dirty="0" err="1">
                <a:solidFill>
                  <a:srgbClr val="231F20"/>
                </a:solidFill>
                <a:latin typeface="Times New Roman" panose="02020603050405020304" pitchFamily="18" charset="0"/>
                <a:cs typeface="Times New Roman" panose="02020603050405020304" pitchFamily="18" charset="0"/>
              </a:rPr>
              <a:t>Updation</a:t>
            </a:r>
            <a:r>
              <a:rPr lang="en-US" sz="1600" dirty="0">
                <a:solidFill>
                  <a:srgbClr val="231F20"/>
                </a:solidFill>
                <a:latin typeface="Times New Roman" panose="02020603050405020304" pitchFamily="18" charset="0"/>
                <a:cs typeface="Times New Roman" panose="02020603050405020304" pitchFamily="18" charset="0"/>
              </a:rPr>
              <a:t> of Anti-virus Software.</a:t>
            </a:r>
          </a:p>
          <a:p>
            <a:endParaRPr lang="en-US" dirty="0"/>
          </a:p>
        </p:txBody>
      </p:sp>
    </p:spTree>
    <p:extLst>
      <p:ext uri="{BB962C8B-B14F-4D97-AF65-F5344CB8AC3E}">
        <p14:creationId xmlns:p14="http://schemas.microsoft.com/office/powerpoint/2010/main" val="4203454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93DE-78CF-40F2-9096-615DFCC6267B}"/>
              </a:ext>
            </a:extLst>
          </p:cNvPr>
          <p:cNvSpPr txBox="1"/>
          <p:nvPr/>
        </p:nvSpPr>
        <p:spPr>
          <a:xfrm>
            <a:off x="718457" y="718457"/>
            <a:ext cx="11125200" cy="4678204"/>
          </a:xfrm>
          <a:prstGeom prst="rect">
            <a:avLst/>
          </a:prstGeom>
          <a:noFill/>
        </p:spPr>
        <p:txBody>
          <a:bodyPr wrap="square" rtlCol="0">
            <a:spAutoFit/>
          </a:bodyPr>
          <a:lstStyle/>
          <a:p>
            <a:pPr marL="285750" indent="-285750">
              <a:buFont typeface="Arial" panose="020B0604020202020204" pitchFamily="34" charset="0"/>
              <a:buChar char="•"/>
            </a:pPr>
            <a:endPar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Locally the software bugs were repaired known as PATCHES.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Its origin in the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context</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referred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cable</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plugged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into</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wall</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vacuum</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tubes</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altered</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course</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electronic</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processing</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analog</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 by physically changing the path of code execution.</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Patches are small files that must frequently be installed on complex soft-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ware in order to prevent an adversary from exploiting vulnerable code and</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thereby</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causing damage to systems or information.</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vulnerabilities in software became the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source of what was then called “the port 80 problem”.</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Port 80 is the port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 a firewall that has to be open in order for external users to access web</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services.</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endParaRPr lang="en-US" sz="1600" spc="-8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Starting</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port</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80</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facing</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Internet,</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web</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program</a:t>
            </a:r>
            <a:r>
              <a:rPr lang="en-US" sz="16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was designed to accept user commands instructing it to display content,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but it would also allow commands instructing it to accept and execute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programs provided by a user. </a:t>
            </a:r>
            <a:endPar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immediate</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result of the port 80 problem analysis was that firewalls were installed not</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just</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network</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periphery</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but</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virtual</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circle</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around</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any</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machine</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faced</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Internet.</a:t>
            </a:r>
            <a:endParaRPr lang="en-US" sz="1600" dirty="0">
              <a:effectLst/>
              <a:latin typeface="Times New Roman" panose="02020603050405020304" pitchFamily="18" charset="0"/>
              <a:ea typeface="Trebuchet MS" panose="020B0603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01589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97DECB-AEB2-4E5A-B3CD-6FAAA30F3C8F}"/>
              </a:ext>
            </a:extLst>
          </p:cNvPr>
          <p:cNvSpPr txBox="1"/>
          <p:nvPr/>
        </p:nvSpPr>
        <p:spPr>
          <a:xfrm>
            <a:off x="598714" y="718457"/>
            <a:ext cx="10918372" cy="448007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 Demilitarized Zone (</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MZ) network architecture became the new</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standard.</a:t>
            </a:r>
            <a:r>
              <a:rPr lang="en-US" sz="1600" spc="-2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Bell</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Labs)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MZ was an area of the network that allowed Internet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access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well-defined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set</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specific</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services.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endParaRPr lang="en-US" sz="1600" spc="-2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MZ,</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operating software accessible from the Internet was “hardened” to ensure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 no other services could be accessed from those explicitly allowed, or</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 were considered “sacrificial” systems that were purposely not well</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secured,</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but</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closely</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monitored</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see</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if</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attackers</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were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targeting</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enter-</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prise</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(Ramachandran 2002).</a:t>
            </a:r>
            <a:endPar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C</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yber </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MZ is surrounded by checkpoints</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sides.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endParaRPr lang="en-US" sz="1600" spc="-2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design</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4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MZ</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requires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Internet</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traffic</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filtered</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packets</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can</a:t>
            </a:r>
            <a:r>
              <a:rPr lang="en-US" sz="16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only</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access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have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been</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purposely</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deployed</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for</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public</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a:t>
            </a:r>
            <a:endParaRPr lang="en-US" sz="1600" dirty="0">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design</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4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MZ</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requires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Internet</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traffic</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filtered</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packets</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can</a:t>
            </a:r>
            <a:r>
              <a:rPr lang="en-US" sz="16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only</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access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have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been</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purposely</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deployed</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for</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public</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 and</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are</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fortified</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against</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expected</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attacks.</a:t>
            </a:r>
            <a:endParaRPr lang="en-US" sz="1600" dirty="0">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 became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standard procedure that the path to the internal network was opened only</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with the express approval of a security architect, who was responsible for</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testing the security controls on all </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MZ and internally accessible software.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892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3BC2F-5A95-4F7D-AAB8-8D197FB8D8C8}"/>
              </a:ext>
            </a:extLst>
          </p:cNvPr>
          <p:cNvSpPr txBox="1"/>
          <p:nvPr/>
        </p:nvSpPr>
        <p:spPr>
          <a:xfrm>
            <a:off x="1066800" y="870857"/>
            <a:ext cx="10417629" cy="411074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huge growth of e-commerce was envied by the competing sites.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sites</a:t>
            </a:r>
            <a:r>
              <a:rPr lang="en-US" sz="16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attempted to stop the flow of e-commerce to competitors by intentionally</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consuming all the available bandwidth allowed through the competitor</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firewall</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competitor</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websites.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Because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these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attacks</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prevented</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other</a:t>
            </a:r>
            <a:r>
              <a:rPr lang="en-US" sz="16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Internet</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users</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using</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web</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services</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stricken</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competitor,</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they</a:t>
            </a:r>
            <a:r>
              <a:rPr lang="en-US" sz="16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were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designated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“denial</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service”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attacks.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distributed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denial</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service”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or</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DDoS</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endParaRPr lang="en-US" sz="1600" spc="-3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algn="just">
              <a:lnSpc>
                <a:spcPct val="150000"/>
              </a:lnSpc>
            </a:pPr>
            <a:r>
              <a:rPr lang="en-US" sz="1600"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b="1"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researchers</a:t>
            </a:r>
            <a:r>
              <a:rPr lang="en-US" sz="1600" b="1"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endParaRPr lang="en-US" sz="1600" b="1"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Passwords</a:t>
            </a:r>
            <a:endParaRPr lang="en-US" sz="1600" spc="-3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Handheld devices </a:t>
            </a:r>
            <a:endPar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B</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io-</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metric identification, </a:t>
            </a:r>
            <a:endParaRPr lang="en-US" sz="1600" spc="-3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C</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redit</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card-sized</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handheld</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devices</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capable</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generating tokens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08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751E4-8C0F-4F53-9931-78D67EA54B1B}"/>
              </a:ext>
            </a:extLst>
          </p:cNvPr>
          <p:cNvSpPr>
            <a:spLocks noGrp="1"/>
          </p:cNvSpPr>
          <p:nvPr>
            <p:ph idx="1"/>
          </p:nvPr>
        </p:nvSpPr>
        <p:spPr>
          <a:xfrm>
            <a:off x="838200" y="1045029"/>
            <a:ext cx="9818914" cy="4484914"/>
          </a:xfrm>
        </p:spPr>
        <p:txBody>
          <a:bodyPr>
            <a:normAutofit/>
          </a:bodyPr>
          <a:lstStyle/>
          <a:p>
            <a:pPr algn="just">
              <a:lnSpc>
                <a:spcPct val="110000"/>
              </a:lnSpc>
              <a:spcBef>
                <a:spcPts val="1163"/>
              </a:spcBef>
            </a:pPr>
            <a:r>
              <a:rPr lang="en-US" altLang="en-US" sz="1800" b="1" dirty="0">
                <a:latin typeface="Times New Roman" panose="02020603050405020304" pitchFamily="18" charset="0"/>
                <a:cs typeface="Times New Roman" panose="02020603050405020304" pitchFamily="18" charset="0"/>
              </a:rPr>
              <a:t>The goals of cybersecurity- </a:t>
            </a:r>
            <a:r>
              <a:rPr lang="en-US" altLang="en-US" sz="1800" b="1" i="1" dirty="0">
                <a:latin typeface="Times New Roman" panose="02020603050405020304" pitchFamily="18" charset="0"/>
                <a:cs typeface="Times New Roman" panose="02020603050405020304" pitchFamily="18" charset="0"/>
              </a:rPr>
              <a:t>prevent,  detect, respond</a:t>
            </a:r>
            <a:endParaRPr lang="en-US" altLang="en-US" sz="1800" dirty="0">
              <a:latin typeface="Times New Roman" panose="02020603050405020304" pitchFamily="18" charset="0"/>
              <a:cs typeface="Times New Roman" panose="02020603050405020304" pitchFamily="18" charset="0"/>
            </a:endParaRPr>
          </a:p>
          <a:p>
            <a:pPr algn="just">
              <a:lnSpc>
                <a:spcPct val="110000"/>
              </a:lnSpc>
              <a:spcBef>
                <a:spcPts val="50"/>
              </a:spcBef>
            </a:pPr>
            <a:r>
              <a:rPr lang="en-US" altLang="en-US" sz="1800" b="1" dirty="0">
                <a:latin typeface="Times New Roman" panose="02020603050405020304" pitchFamily="18" charset="0"/>
                <a:cs typeface="Times New Roman" panose="02020603050405020304" pitchFamily="18" charset="0"/>
              </a:rPr>
              <a:t>The means to achieve cyber security- </a:t>
            </a:r>
            <a:r>
              <a:rPr lang="en-US" altLang="en-US" sz="1800" b="1" i="1" dirty="0">
                <a:latin typeface="Times New Roman" panose="02020603050405020304" pitchFamily="18" charset="0"/>
                <a:cs typeface="Times New Roman" panose="02020603050405020304" pitchFamily="18" charset="0"/>
              </a:rPr>
              <a:t>people, process, technology</a:t>
            </a:r>
          </a:p>
          <a:p>
            <a:pPr algn="just">
              <a:lnSpc>
                <a:spcPct val="110000"/>
              </a:lnSpc>
              <a:spcBef>
                <a:spcPts val="50"/>
              </a:spcBef>
            </a:pPr>
            <a:r>
              <a:rPr lang="en-US" altLang="en-US" sz="1800" b="1" dirty="0">
                <a:latin typeface="Times New Roman" panose="02020603050405020304" pitchFamily="18" charset="0"/>
                <a:cs typeface="Times New Roman" panose="02020603050405020304" pitchFamily="18" charset="0"/>
              </a:rPr>
              <a:t>The mechanisms by which cyber security goals are achieved: </a:t>
            </a:r>
            <a:r>
              <a:rPr lang="en-US" altLang="en-US" sz="1800" b="1" i="1" dirty="0">
                <a:latin typeface="Times New Roman" panose="02020603050405020304" pitchFamily="18" charset="0"/>
                <a:cs typeface="Times New Roman" panose="02020603050405020304" pitchFamily="18" charset="0"/>
              </a:rPr>
              <a:t>confidentiality, Integrity, and availability.</a:t>
            </a:r>
          </a:p>
          <a:p>
            <a:pPr algn="just">
              <a:lnSpc>
                <a:spcPct val="110000"/>
              </a:lnSpc>
              <a:spcBef>
                <a:spcPts val="50"/>
              </a:spcBef>
            </a:pPr>
            <a:r>
              <a:rPr lang="en-US" altLang="en-US" sz="1800" i="1" dirty="0">
                <a:latin typeface="Times New Roman" panose="02020603050405020304" pitchFamily="18" charset="0"/>
                <a:cs typeface="Times New Roman" panose="02020603050405020304" pitchFamily="18" charset="0"/>
              </a:rPr>
              <a:t>Prevent, detect, respond </a:t>
            </a:r>
            <a:r>
              <a:rPr lang="en-US" altLang="en-US" sz="1800" dirty="0">
                <a:latin typeface="Times New Roman" panose="02020603050405020304" pitchFamily="18" charset="0"/>
                <a:cs typeface="Times New Roman" panose="02020603050405020304" pitchFamily="18" charset="0"/>
              </a:rPr>
              <a:t>addresses goals common to both physical and cyber security.</a:t>
            </a:r>
          </a:p>
          <a:p>
            <a:pPr algn="just">
              <a:lnSpc>
                <a:spcPct val="110000"/>
              </a:lnSpc>
              <a:spcBef>
                <a:spcPts val="50"/>
              </a:spcBef>
            </a:pPr>
            <a:r>
              <a:rPr lang="en-US" altLang="en-US" sz="1800" i="1" dirty="0">
                <a:latin typeface="Times New Roman" panose="02020603050405020304" pitchFamily="18" charset="0"/>
                <a:cs typeface="Times New Roman" panose="02020603050405020304" pitchFamily="18" charset="0"/>
              </a:rPr>
              <a:t>People, process, technology </a:t>
            </a:r>
            <a:r>
              <a:rPr lang="en-US" altLang="en-US" sz="1800" dirty="0">
                <a:latin typeface="Times New Roman" panose="02020603050405020304" pitchFamily="18" charset="0"/>
                <a:cs typeface="Times New Roman" panose="02020603050405020304" pitchFamily="18" charset="0"/>
              </a:rPr>
              <a:t>addresses methods common to both technology management In general and to cyber security management as a specialized field.</a:t>
            </a:r>
          </a:p>
          <a:p>
            <a:pPr algn="just">
              <a:lnSpc>
                <a:spcPct val="110000"/>
              </a:lnSpc>
              <a:spcBef>
                <a:spcPts val="50"/>
              </a:spcBef>
            </a:pPr>
            <a:r>
              <a:rPr lang="en-US" altLang="en-US" sz="1800" i="1" dirty="0">
                <a:latin typeface="Times New Roman" panose="02020603050405020304" pitchFamily="18" charset="0"/>
                <a:cs typeface="Times New Roman" panose="02020603050405020304" pitchFamily="18" charset="0"/>
              </a:rPr>
              <a:t>Confidentiality, integrity, and availability </a:t>
            </a:r>
            <a:r>
              <a:rPr lang="en-US" altLang="en-US" sz="1800" dirty="0">
                <a:latin typeface="Times New Roman" panose="02020603050405020304" pitchFamily="18" charset="0"/>
                <a:cs typeface="Times New Roman" panose="02020603050405020304" pitchFamily="18" charset="0"/>
              </a:rPr>
              <a:t>addresses the security objective that are specific to Information.</a:t>
            </a:r>
          </a:p>
          <a:p>
            <a:pPr marL="800100" lvl="1" indent="-342900" algn="just">
              <a:lnSpc>
                <a:spcPct val="110000"/>
              </a:lnSpc>
              <a:buClr>
                <a:srgbClr val="131313"/>
              </a:buClr>
              <a:buFont typeface="+mj-lt"/>
              <a:buAutoNum type="alphaLcPeriod"/>
            </a:pPr>
            <a:r>
              <a:rPr lang="en-US" altLang="en-US" sz="1600" dirty="0">
                <a:latin typeface="Times New Roman" panose="02020603050405020304" pitchFamily="18" charset="0"/>
                <a:cs typeface="Times New Roman" panose="02020603050405020304" pitchFamily="18" charset="0"/>
              </a:rPr>
              <a:t>Confidentiality refers </a:t>
            </a:r>
            <a:r>
              <a:rPr lang="en-US" altLang="en-US" sz="1600" dirty="0">
                <a:solidFill>
                  <a:srgbClr val="202124"/>
                </a:solidFill>
                <a:latin typeface="Times New Roman" panose="02020603050405020304" pitchFamily="18" charset="0"/>
                <a:cs typeface="Times New Roman" panose="02020603050405020304" pitchFamily="18" charset="0"/>
              </a:rPr>
              <a:t>to </a:t>
            </a:r>
            <a:r>
              <a:rPr lang="en-US" sz="1600" i="0" dirty="0">
                <a:solidFill>
                  <a:srgbClr val="202124"/>
                </a:solidFill>
                <a:effectLst/>
                <a:latin typeface="Times New Roman" panose="02020603050405020304" pitchFamily="18" charset="0"/>
                <a:cs typeface="Times New Roman" panose="02020603050405020304" pitchFamily="18" charset="0"/>
              </a:rPr>
              <a:t>data, objects and resources are protected from unauthorized viewing and other access.</a:t>
            </a:r>
          </a:p>
          <a:p>
            <a:pPr marL="800100" lvl="1" indent="-342900" algn="just">
              <a:lnSpc>
                <a:spcPct val="110000"/>
              </a:lnSpc>
              <a:buClr>
                <a:srgbClr val="131313"/>
              </a:buClr>
              <a:buFont typeface="+mj-lt"/>
              <a:buAutoNum type="alphaLcPeriod"/>
            </a:pPr>
            <a:r>
              <a:rPr lang="en-US" altLang="en-US" sz="1600" dirty="0">
                <a:latin typeface="Times New Roman" panose="02020603050405020304" pitchFamily="18" charset="0"/>
                <a:cs typeface="Times New Roman" panose="02020603050405020304" pitchFamily="18" charset="0"/>
              </a:rPr>
              <a:t>Integrity refers to</a:t>
            </a:r>
            <a:r>
              <a:rPr lang="en-US" sz="1600" i="0" dirty="0">
                <a:solidFill>
                  <a:srgbClr val="202124"/>
                </a:solidFill>
                <a:effectLst/>
                <a:latin typeface="Times New Roman" panose="02020603050405020304" pitchFamily="18" charset="0"/>
                <a:cs typeface="Times New Roman" panose="02020603050405020304" pitchFamily="18" charset="0"/>
              </a:rPr>
              <a:t> data is protected from unauthorized changes to ensure that it is reliable and correct.</a:t>
            </a:r>
            <a:r>
              <a:rPr lang="en-US" altLang="en-US" sz="1600" dirty="0">
                <a:latin typeface="Times New Roman" panose="02020603050405020304" pitchFamily="18" charset="0"/>
                <a:cs typeface="Times New Roman" panose="02020603050405020304" pitchFamily="18" charset="0"/>
              </a:rPr>
              <a:t>.</a:t>
            </a:r>
          </a:p>
          <a:p>
            <a:pPr marL="800100" lvl="1" indent="-342900" algn="just">
              <a:lnSpc>
                <a:spcPct val="110000"/>
              </a:lnSpc>
              <a:buClr>
                <a:srgbClr val="131313"/>
              </a:buClr>
              <a:buFont typeface="+mj-lt"/>
              <a:buAutoNum type="alphaLcPeriod"/>
            </a:pPr>
            <a:r>
              <a:rPr lang="en-US" altLang="en-US" sz="1600" dirty="0">
                <a:latin typeface="Times New Roman" panose="02020603050405020304" pitchFamily="18" charset="0"/>
                <a:cs typeface="Times New Roman" panose="02020603050405020304" pitchFamily="18" charset="0"/>
              </a:rPr>
              <a:t>Availability refers to</a:t>
            </a:r>
            <a:r>
              <a:rPr lang="en-US" sz="1600" i="0" dirty="0">
                <a:solidFill>
                  <a:srgbClr val="202124"/>
                </a:solidFill>
                <a:effectLst/>
                <a:latin typeface="Times New Roman" panose="02020603050405020304" pitchFamily="18" charset="0"/>
                <a:cs typeface="Times New Roman" panose="02020603050405020304" pitchFamily="18" charset="0"/>
              </a:rPr>
              <a:t> that authorized users have access to the systems and the resources they need.</a:t>
            </a:r>
            <a:endParaRPr lang="en-US" sz="1600" dirty="0">
              <a:latin typeface="Times New Roman" panose="02020603050405020304" pitchFamily="18" charset="0"/>
              <a:cs typeface="Times New Roman" panose="02020603050405020304" pitchFamily="18" charset="0"/>
            </a:endParaRPr>
          </a:p>
          <a:p>
            <a:pPr algn="just">
              <a:lnSpc>
                <a:spcPct val="100000"/>
              </a:lnSpc>
              <a:spcBef>
                <a:spcPts val="50"/>
              </a:spcBef>
            </a:pPr>
            <a:endParaRPr lang="en-US" sz="1800" dirty="0"/>
          </a:p>
        </p:txBody>
      </p:sp>
    </p:spTree>
    <p:extLst>
      <p:ext uri="{BB962C8B-B14F-4D97-AF65-F5344CB8AC3E}">
        <p14:creationId xmlns:p14="http://schemas.microsoft.com/office/powerpoint/2010/main" val="1198560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6CD65B-7DDA-42D3-84B0-6BBFB83C93C6}"/>
              </a:ext>
            </a:extLst>
          </p:cNvPr>
          <p:cNvSpPr txBox="1"/>
          <p:nvPr/>
        </p:nvSpPr>
        <p:spPr>
          <a:xfrm>
            <a:off x="1121229" y="903514"/>
            <a:ext cx="10417628" cy="484940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term “blacklist” became to be known in computer</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 literature as the list of websites that were known to propagate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malicious software (“malware”). </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list</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 the universal resource locations (</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U</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RLs) corresponding to Internet sites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called a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blacklist.”were</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made as first use of technology.</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 web proxy server blocks a user from accessing sites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 the blacklist.</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proxy is enforced because browser traffic is not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allowed</a:t>
            </a:r>
            <a:r>
              <a:rPr lang="en-US" sz="1600" spc="1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outbound</a:t>
            </a:r>
            <a:r>
              <a:rPr lang="en-US" sz="1600" spc="1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through</a:t>
            </a:r>
            <a:r>
              <a:rPr lang="en-US" sz="1600" spc="1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network</a:t>
            </a:r>
            <a:r>
              <a:rPr lang="en-US" sz="1600" spc="1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periphery</a:t>
            </a:r>
            <a:r>
              <a:rPr lang="en-US" sz="1600" spc="1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by</a:t>
            </a:r>
            <a:r>
              <a:rPr lang="en-US" sz="1600" spc="1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firewalls</a:t>
            </a:r>
            <a:r>
              <a:rPr lang="en-US" sz="1600" spc="1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unless</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comes</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proxy</a:t>
            </a:r>
            <a:r>
              <a:rPr lang="en-US" sz="1600" i="1"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users</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have</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traverse</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proxy</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service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order</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browse.</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The immense growth of releasing the various forms of malicious attack, it became </a:t>
            </a:r>
            <a:r>
              <a:rPr lang="en-US" sz="1600" dirty="0" err="1">
                <a:solidFill>
                  <a:srgbClr val="231F20"/>
                </a:solidFill>
                <a:latin typeface="Times New Roman" panose="02020603050405020304" pitchFamily="18" charset="0"/>
                <a:cs typeface="Times New Roman" panose="02020603050405020304" pitchFamily="18" charset="0"/>
              </a:rPr>
              <a:t>hetic</a:t>
            </a:r>
            <a:r>
              <a:rPr lang="en-US" sz="1600" dirty="0">
                <a:solidFill>
                  <a:srgbClr val="231F20"/>
                </a:solidFill>
                <a:latin typeface="Times New Roman" panose="02020603050405020304" pitchFamily="18" charset="0"/>
                <a:cs typeface="Times New Roman" panose="02020603050405020304" pitchFamily="18" charset="0"/>
              </a:rPr>
              <a:t> to keep on updating the existing mechanism.(Enterprise security management)</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Firewalls were placed</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2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2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Internal</a:t>
            </a:r>
            <a:r>
              <a:rPr lang="en-US" sz="1600" spc="2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side</a:t>
            </a:r>
            <a:r>
              <a:rPr lang="en-US" sz="1600" spc="2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2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2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telecommunications</a:t>
            </a:r>
            <a:r>
              <a:rPr lang="en-US" sz="1600" spc="2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lines</a:t>
            </a:r>
            <a:r>
              <a:rPr lang="en-US" sz="1600" spc="2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2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privately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connected</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firms</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their</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third</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party</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service</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providers.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only</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expected</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services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were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allowed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through,</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only</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internal</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users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or</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servers</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 required the connectivity</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 operate.</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8359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3380-373C-44DA-B16D-EF3AD3D7493E}"/>
              </a:ext>
            </a:extLst>
          </p:cNvPr>
          <p:cNvSpPr>
            <a:spLocks noGrp="1"/>
          </p:cNvSpPr>
          <p:nvPr>
            <p:ph type="title"/>
          </p:nvPr>
        </p:nvSpPr>
        <p:spPr>
          <a:xfrm>
            <a:off x="838200" y="365125"/>
            <a:ext cx="10515600" cy="1145055"/>
          </a:xfrm>
        </p:spPr>
        <p:txBody>
          <a:bodyPr>
            <a:normAutofit fontScale="90000"/>
          </a:bodyPr>
          <a:lstStyle/>
          <a:p>
            <a:pPr marL="2056765" marR="0">
              <a:spcBef>
                <a:spcPts val="490"/>
              </a:spcBef>
              <a:spcAft>
                <a:spcPts val="0"/>
              </a:spcAf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Cyberspace</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in</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mid-1990s.</a:t>
            </a:r>
            <a:br>
              <a:rPr lang="en-US" sz="1800" dirty="0">
                <a:effectLst/>
                <a:latin typeface="Trebuchet MS" panose="020B0603020202020204" pitchFamily="34" charset="0"/>
                <a:ea typeface="Trebuchet MS" panose="020B0603020202020204" pitchFamily="34" charset="0"/>
                <a:cs typeface="Trebuchet MS" panose="020B0603020202020204" pitchFamily="34" charset="0"/>
              </a:rPr>
            </a:br>
            <a:r>
              <a:rPr lang="en-US" sz="1800" dirty="0">
                <a:effectLst/>
                <a:latin typeface="Trebuchet MS" panose="020B0603020202020204" pitchFamily="34" charset="0"/>
                <a:ea typeface="Trebuchet MS" panose="020B0603020202020204" pitchFamily="34" charset="0"/>
                <a:cs typeface="Trebuchet MS" panose="020B0603020202020204" pitchFamily="34" charset="0"/>
              </a:rPr>
              <a:t> </a:t>
            </a:r>
            <a:br>
              <a:rPr lang="en-US" sz="1800" dirty="0">
                <a:effectLst/>
                <a:latin typeface="Trebuchet MS" panose="020B0603020202020204" pitchFamily="34" charset="0"/>
                <a:ea typeface="Trebuchet MS" panose="020B0603020202020204" pitchFamily="34" charset="0"/>
                <a:cs typeface="Trebuchet MS" panose="020B0603020202020204" pitchFamily="34" charset="0"/>
              </a:rPr>
            </a:br>
            <a:endParaRPr lang="en-US" dirty="0"/>
          </a:p>
        </p:txBody>
      </p:sp>
      <p:sp>
        <p:nvSpPr>
          <p:cNvPr id="3" name="Content Placeholder 2">
            <a:extLst>
              <a:ext uri="{FF2B5EF4-FFF2-40B4-BE49-F238E27FC236}">
                <a16:creationId xmlns:a16="http://schemas.microsoft.com/office/drawing/2014/main" id="{02BD38B7-58FE-4037-8BAE-5BFE3B508535}"/>
              </a:ext>
            </a:extLst>
          </p:cNvPr>
          <p:cNvSpPr>
            <a:spLocks noGrp="1"/>
          </p:cNvSpPr>
          <p:nvPr>
            <p:ph idx="1"/>
          </p:nvPr>
        </p:nvSpPr>
        <p:spPr>
          <a:xfrm>
            <a:off x="285063" y="859971"/>
            <a:ext cx="11068737" cy="5316992"/>
          </a:xfrm>
        </p:spPr>
        <p:txBody>
          <a:bodyPr/>
          <a:lstStyle/>
          <a:p>
            <a:endParaRPr lang="en-US" dirty="0"/>
          </a:p>
        </p:txBody>
      </p:sp>
      <p:sp>
        <p:nvSpPr>
          <p:cNvPr id="36" name="Rectangle 93">
            <a:extLst>
              <a:ext uri="{FF2B5EF4-FFF2-40B4-BE49-F238E27FC236}">
                <a16:creationId xmlns:a16="http://schemas.microsoft.com/office/drawing/2014/main" id="{C814DE24-096A-45BC-938F-E38C27322DE8}"/>
              </a:ext>
            </a:extLst>
          </p:cNvPr>
          <p:cNvSpPr>
            <a:spLocks noChangeArrowheads="1"/>
          </p:cNvSpPr>
          <p:nvPr/>
        </p:nvSpPr>
        <p:spPr bwMode="auto">
          <a:xfrm>
            <a:off x="-641319" y="0"/>
            <a:ext cx="1283331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pSp>
        <p:nvGrpSpPr>
          <p:cNvPr id="37" name="docshapegroup51">
            <a:extLst>
              <a:ext uri="{FF2B5EF4-FFF2-40B4-BE49-F238E27FC236}">
                <a16:creationId xmlns:a16="http://schemas.microsoft.com/office/drawing/2014/main" id="{22EFEE52-823B-4083-9637-5912E4A64891}"/>
              </a:ext>
            </a:extLst>
          </p:cNvPr>
          <p:cNvGrpSpPr>
            <a:grpSpLocks/>
          </p:cNvGrpSpPr>
          <p:nvPr/>
        </p:nvGrpSpPr>
        <p:grpSpPr bwMode="auto">
          <a:xfrm>
            <a:off x="285063" y="957944"/>
            <a:ext cx="11068737" cy="5219014"/>
            <a:chOff x="0" y="0"/>
            <a:chExt cx="8148" cy="6072"/>
          </a:xfrm>
        </p:grpSpPr>
        <p:pic>
          <p:nvPicPr>
            <p:cNvPr id="3164" name="docshape52">
              <a:extLst>
                <a:ext uri="{FF2B5EF4-FFF2-40B4-BE49-F238E27FC236}">
                  <a16:creationId xmlns:a16="http://schemas.microsoft.com/office/drawing/2014/main" id="{97632E8D-E55F-41CD-B032-2C02CB9CB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39" cy="6072"/>
            </a:xfrm>
            <a:prstGeom prst="rect">
              <a:avLst/>
            </a:prstGeom>
            <a:noFill/>
            <a:extLst>
              <a:ext uri="{909E8E84-426E-40DD-AFC4-6F175D3DCCD1}">
                <a14:hiddenFill xmlns:a14="http://schemas.microsoft.com/office/drawing/2010/main">
                  <a:solidFill>
                    <a:srgbClr val="FFFFFF"/>
                  </a:solidFill>
                </a14:hiddenFill>
              </a:ext>
            </a:extLst>
          </p:spPr>
        </p:pic>
        <p:sp>
          <p:nvSpPr>
            <p:cNvPr id="38" name="Line 91">
              <a:extLst>
                <a:ext uri="{FF2B5EF4-FFF2-40B4-BE49-F238E27FC236}">
                  <a16:creationId xmlns:a16="http://schemas.microsoft.com/office/drawing/2014/main" id="{D3553747-8111-417B-BB87-1F51A959FF1C}"/>
                </a:ext>
              </a:extLst>
            </p:cNvPr>
            <p:cNvSpPr>
              <a:spLocks noChangeShapeType="1"/>
            </p:cNvSpPr>
            <p:nvPr/>
          </p:nvSpPr>
          <p:spPr bwMode="auto">
            <a:xfrm>
              <a:off x="3001" y="1086"/>
              <a:ext cx="281" cy="0"/>
            </a:xfrm>
            <a:prstGeom prst="line">
              <a:avLst/>
            </a:prstGeom>
            <a:noFill/>
            <a:ln w="29655">
              <a:solidFill>
                <a:srgbClr val="80828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90">
              <a:extLst>
                <a:ext uri="{FF2B5EF4-FFF2-40B4-BE49-F238E27FC236}">
                  <a16:creationId xmlns:a16="http://schemas.microsoft.com/office/drawing/2014/main" id="{06F1321C-1EE2-4F10-9E37-8A626C7A49EE}"/>
                </a:ext>
              </a:extLst>
            </p:cNvPr>
            <p:cNvSpPr>
              <a:spLocks noChangeShapeType="1"/>
            </p:cNvSpPr>
            <p:nvPr/>
          </p:nvSpPr>
          <p:spPr bwMode="auto">
            <a:xfrm>
              <a:off x="3678" y="2233"/>
              <a:ext cx="281" cy="0"/>
            </a:xfrm>
            <a:prstGeom prst="line">
              <a:avLst/>
            </a:prstGeom>
            <a:noFill/>
            <a:ln w="29655">
              <a:solidFill>
                <a:srgbClr val="80828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89">
              <a:extLst>
                <a:ext uri="{FF2B5EF4-FFF2-40B4-BE49-F238E27FC236}">
                  <a16:creationId xmlns:a16="http://schemas.microsoft.com/office/drawing/2014/main" id="{D2F62BE4-CD5E-40BE-AA79-D5CFED7567C9}"/>
                </a:ext>
              </a:extLst>
            </p:cNvPr>
            <p:cNvSpPr>
              <a:spLocks noChangeShapeType="1"/>
            </p:cNvSpPr>
            <p:nvPr/>
          </p:nvSpPr>
          <p:spPr bwMode="auto">
            <a:xfrm>
              <a:off x="2073" y="3902"/>
              <a:ext cx="281" cy="0"/>
            </a:xfrm>
            <a:prstGeom prst="line">
              <a:avLst/>
            </a:prstGeom>
            <a:noFill/>
            <a:ln w="29655">
              <a:solidFill>
                <a:srgbClr val="80828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docshape53">
              <a:extLst>
                <a:ext uri="{FF2B5EF4-FFF2-40B4-BE49-F238E27FC236}">
                  <a16:creationId xmlns:a16="http://schemas.microsoft.com/office/drawing/2014/main" id="{DFDD994B-276F-421A-BDBB-0BBA18A9E1C3}"/>
                </a:ext>
              </a:extLst>
            </p:cNvPr>
            <p:cNvSpPr txBox="1">
              <a:spLocks noChangeArrowheads="1"/>
            </p:cNvSpPr>
            <p:nvPr/>
          </p:nvSpPr>
          <p:spPr bwMode="auto">
            <a:xfrm>
              <a:off x="1905" y="693"/>
              <a:ext cx="2734"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V P</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Mini-Computer</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Personal Computers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docshape54">
              <a:extLst>
                <a:ext uri="{FF2B5EF4-FFF2-40B4-BE49-F238E27FC236}">
                  <a16:creationId xmlns:a16="http://schemas.microsoft.com/office/drawing/2014/main" id="{C686D60C-2E6C-42EB-9F09-6E142CC3A22D}"/>
                </a:ext>
              </a:extLst>
            </p:cNvPr>
            <p:cNvSpPr txBox="1">
              <a:spLocks noChangeArrowheads="1"/>
            </p:cNvSpPr>
            <p:nvPr/>
          </p:nvSpPr>
          <p:spPr bwMode="auto">
            <a:xfrm>
              <a:off x="5619" y="1388"/>
              <a:ext cx="78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Multiplexor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docshape55">
              <a:extLst>
                <a:ext uri="{FF2B5EF4-FFF2-40B4-BE49-F238E27FC236}">
                  <a16:creationId xmlns:a16="http://schemas.microsoft.com/office/drawing/2014/main" id="{C99E112A-16D6-4176-BDE4-D549214EB961}"/>
                </a:ext>
              </a:extLst>
            </p:cNvPr>
            <p:cNvSpPr txBox="1">
              <a:spLocks noChangeArrowheads="1"/>
            </p:cNvSpPr>
            <p:nvPr/>
          </p:nvSpPr>
          <p:spPr bwMode="auto">
            <a:xfrm>
              <a:off x="1011" y="1757"/>
              <a:ext cx="40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ACLs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docshape56">
              <a:extLst>
                <a:ext uri="{FF2B5EF4-FFF2-40B4-BE49-F238E27FC236}">
                  <a16:creationId xmlns:a16="http://schemas.microsoft.com/office/drawing/2014/main" id="{7D7671F8-54EC-4125-A0E2-C0E7C8183303}"/>
                </a:ext>
              </a:extLst>
            </p:cNvPr>
            <p:cNvSpPr txBox="1">
              <a:spLocks noChangeArrowheads="1"/>
            </p:cNvSpPr>
            <p:nvPr/>
          </p:nvSpPr>
          <p:spPr bwMode="auto">
            <a:xfrm>
              <a:off x="3248" y="1493"/>
              <a:ext cx="254"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docshape57">
              <a:extLst>
                <a:ext uri="{FF2B5EF4-FFF2-40B4-BE49-F238E27FC236}">
                  <a16:creationId xmlns:a16="http://schemas.microsoft.com/office/drawing/2014/main" id="{85A9EB64-A4AA-4963-9E62-3AAB91BF05C8}"/>
                </a:ext>
              </a:extLst>
            </p:cNvPr>
            <p:cNvSpPr txBox="1">
              <a:spLocks noChangeArrowheads="1"/>
            </p:cNvSpPr>
            <p:nvPr/>
          </p:nvSpPr>
          <p:spPr bwMode="auto">
            <a:xfrm>
              <a:off x="4013" y="1662"/>
              <a:ext cx="756"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125413"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Firewall </a:t>
              </a: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Modem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docshape58">
              <a:extLst>
                <a:ext uri="{FF2B5EF4-FFF2-40B4-BE49-F238E27FC236}">
                  <a16:creationId xmlns:a16="http://schemas.microsoft.com/office/drawing/2014/main" id="{15E7ACFC-B07E-4A0E-A503-AFF21D391080}"/>
                </a:ext>
              </a:extLst>
            </p:cNvPr>
            <p:cNvSpPr txBox="1">
              <a:spLocks noChangeArrowheads="1"/>
            </p:cNvSpPr>
            <p:nvPr/>
          </p:nvSpPr>
          <p:spPr bwMode="auto">
            <a:xfrm>
              <a:off x="902" y="2251"/>
              <a:ext cx="776"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Mainframe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Critical Server 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docshape59">
              <a:extLst>
                <a:ext uri="{FF2B5EF4-FFF2-40B4-BE49-F238E27FC236}">
                  <a16:creationId xmlns:a16="http://schemas.microsoft.com/office/drawing/2014/main" id="{60E8E374-BAB7-4AFA-A539-A2494983EE93}"/>
                </a:ext>
              </a:extLst>
            </p:cNvPr>
            <p:cNvSpPr txBox="1">
              <a:spLocks noChangeArrowheads="1"/>
            </p:cNvSpPr>
            <p:nvPr/>
          </p:nvSpPr>
          <p:spPr bwMode="auto">
            <a:xfrm>
              <a:off x="2303" y="1879"/>
              <a:ext cx="651"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LANS</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Token Admin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docshape60">
              <a:extLst>
                <a:ext uri="{FF2B5EF4-FFF2-40B4-BE49-F238E27FC236}">
                  <a16:creationId xmlns:a16="http://schemas.microsoft.com/office/drawing/2014/main" id="{D9F19B50-0448-4F23-AF75-7D8B49B7EE25}"/>
                </a:ext>
              </a:extLst>
            </p:cNvPr>
            <p:cNvSpPr txBox="1">
              <a:spLocks noChangeArrowheads="1"/>
            </p:cNvSpPr>
            <p:nvPr/>
          </p:nvSpPr>
          <p:spPr bwMode="auto">
            <a:xfrm>
              <a:off x="3131" y="1881"/>
              <a:ext cx="1459"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Personal</a:t>
              </a:r>
              <a:r>
                <a:rPr kumimoji="0" lang="en-US" altLang="en-US" sz="1700" b="1"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V</a:t>
              </a: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Computers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docshape61">
              <a:extLst>
                <a:ext uri="{FF2B5EF4-FFF2-40B4-BE49-F238E27FC236}">
                  <a16:creationId xmlns:a16="http://schemas.microsoft.com/office/drawing/2014/main" id="{BE9B97F6-9C39-42B7-AD37-0C36876CEF25}"/>
                </a:ext>
              </a:extLst>
            </p:cNvPr>
            <p:cNvSpPr txBox="1">
              <a:spLocks noChangeArrowheads="1"/>
            </p:cNvSpPr>
            <p:nvPr/>
          </p:nvSpPr>
          <p:spPr bwMode="auto">
            <a:xfrm>
              <a:off x="3407" y="2575"/>
              <a:ext cx="137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eaLnBrk="0" fontAlgn="base" hangingPunct="0">
                <a:spcBef>
                  <a:spcPct val="0"/>
                </a:spcBef>
                <a:spcAft>
                  <a:spcPct val="0"/>
                </a:spcAft>
                <a:tabLst>
                  <a:tab pos="561975" algn="l"/>
                </a:tabLst>
                <a:defRPr>
                  <a:solidFill>
                    <a:schemeClr val="tx1"/>
                  </a:solidFill>
                  <a:latin typeface="Arial" panose="020B0604020202020204" pitchFamily="34" charset="0"/>
                </a:defRPr>
              </a:lvl1pPr>
              <a:lvl2pPr eaLnBrk="0" fontAlgn="base" hangingPunct="0">
                <a:spcBef>
                  <a:spcPct val="0"/>
                </a:spcBef>
                <a:spcAft>
                  <a:spcPct val="0"/>
                </a:spcAft>
                <a:tabLst>
                  <a:tab pos="561975" algn="l"/>
                </a:tabLst>
                <a:defRPr>
                  <a:solidFill>
                    <a:schemeClr val="tx1"/>
                  </a:solidFill>
                  <a:latin typeface="Arial" panose="020B0604020202020204" pitchFamily="34" charset="0"/>
                </a:defRPr>
              </a:lvl2pPr>
              <a:lvl3pPr eaLnBrk="0" fontAlgn="base" hangingPunct="0">
                <a:spcBef>
                  <a:spcPct val="0"/>
                </a:spcBef>
                <a:spcAft>
                  <a:spcPct val="0"/>
                </a:spcAft>
                <a:tabLst>
                  <a:tab pos="561975" algn="l"/>
                </a:tabLst>
                <a:defRPr>
                  <a:solidFill>
                    <a:schemeClr val="tx1"/>
                  </a:solidFill>
                  <a:latin typeface="Arial" panose="020B0604020202020204" pitchFamily="34" charset="0"/>
                </a:defRPr>
              </a:lvl3pPr>
              <a:lvl4pPr eaLnBrk="0" fontAlgn="base" hangingPunct="0">
                <a:spcBef>
                  <a:spcPct val="0"/>
                </a:spcBef>
                <a:spcAft>
                  <a:spcPct val="0"/>
                </a:spcAft>
                <a:tabLst>
                  <a:tab pos="561975" algn="l"/>
                </a:tabLst>
                <a:defRPr>
                  <a:solidFill>
                    <a:schemeClr val="tx1"/>
                  </a:solidFill>
                  <a:latin typeface="Arial" panose="020B0604020202020204" pitchFamily="34" charset="0"/>
                </a:defRPr>
              </a:lvl4pPr>
              <a:lvl5pPr eaLnBrk="0" fontAlgn="base" hangingPunct="0">
                <a:spcBef>
                  <a:spcPct val="0"/>
                </a:spcBef>
                <a:spcAft>
                  <a:spcPct val="0"/>
                </a:spcAft>
                <a:tabLst>
                  <a:tab pos="561975" algn="l"/>
                </a:tabLst>
                <a:defRPr>
                  <a:solidFill>
                    <a:schemeClr val="tx1"/>
                  </a:solidFill>
                  <a:latin typeface="Arial" panose="020B0604020202020204" pitchFamily="34" charset="0"/>
                </a:defRPr>
              </a:lvl5pPr>
              <a:lvl6pPr eaLnBrk="0" fontAlgn="base" hangingPunct="0">
                <a:spcBef>
                  <a:spcPct val="0"/>
                </a:spcBef>
                <a:spcAft>
                  <a:spcPct val="0"/>
                </a:spcAft>
                <a:tabLst>
                  <a:tab pos="561975" algn="l"/>
                </a:tabLst>
                <a:defRPr>
                  <a:solidFill>
                    <a:schemeClr val="tx1"/>
                  </a:solidFill>
                  <a:latin typeface="Arial" panose="020B0604020202020204" pitchFamily="34" charset="0"/>
                </a:defRPr>
              </a:lvl6pPr>
              <a:lvl7pPr eaLnBrk="0" fontAlgn="base" hangingPunct="0">
                <a:spcBef>
                  <a:spcPct val="0"/>
                </a:spcBef>
                <a:spcAft>
                  <a:spcPct val="0"/>
                </a:spcAft>
                <a:tabLst>
                  <a:tab pos="561975" algn="l"/>
                </a:tabLst>
                <a:defRPr>
                  <a:solidFill>
                    <a:schemeClr val="tx1"/>
                  </a:solidFill>
                  <a:latin typeface="Arial" panose="020B0604020202020204" pitchFamily="34" charset="0"/>
                </a:defRPr>
              </a:lvl7pPr>
              <a:lvl8pPr eaLnBrk="0" fontAlgn="base" hangingPunct="0">
                <a:spcBef>
                  <a:spcPct val="0"/>
                </a:spcBef>
                <a:spcAft>
                  <a:spcPct val="0"/>
                </a:spcAft>
                <a:tabLst>
                  <a:tab pos="561975" algn="l"/>
                </a:tabLst>
                <a:defRPr>
                  <a:solidFill>
                    <a:schemeClr val="tx1"/>
                  </a:solidFill>
                  <a:latin typeface="Arial" panose="020B0604020202020204" pitchFamily="34" charset="0"/>
                </a:defRPr>
              </a:lvl8pPr>
              <a:lvl9pPr eaLnBrk="0" fontAlgn="base" hangingPunct="0">
                <a:spcBef>
                  <a:spcPct val="0"/>
                </a:spcBef>
                <a:spcAft>
                  <a:spcPct val="0"/>
                </a:spcAft>
                <a:tabLst>
                  <a:tab pos="5619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61975" algn="l"/>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Remote	</a:t>
              </a:r>
              <a:r>
                <a:rPr kumimoji="0" lang="en-US" altLang="en-US" sz="800" b="0"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Dial-In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docshape62">
              <a:extLst>
                <a:ext uri="{FF2B5EF4-FFF2-40B4-BE49-F238E27FC236}">
                  <a16:creationId xmlns:a16="http://schemas.microsoft.com/office/drawing/2014/main" id="{E5FC6F90-C986-4C8A-ADE3-7F241E5435C6}"/>
                </a:ext>
              </a:extLst>
            </p:cNvPr>
            <p:cNvSpPr txBox="1">
              <a:spLocks noChangeArrowheads="1"/>
            </p:cNvSpPr>
            <p:nvPr/>
          </p:nvSpPr>
          <p:spPr bwMode="auto">
            <a:xfrm>
              <a:off x="3407" y="2735"/>
              <a:ext cx="166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Assess </a:t>
              </a:r>
              <a:r>
                <a:rPr kumimoji="0" lang="en-US" altLang="en-US" sz="800" b="0"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Authentication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docshape63">
              <a:extLst>
                <a:ext uri="{FF2B5EF4-FFF2-40B4-BE49-F238E27FC236}">
                  <a16:creationId xmlns:a16="http://schemas.microsoft.com/office/drawing/2014/main" id="{5E9990F8-7F43-441C-A19F-B623148B17FD}"/>
                </a:ext>
              </a:extLst>
            </p:cNvPr>
            <p:cNvSpPr txBox="1">
              <a:spLocks noChangeArrowheads="1"/>
            </p:cNvSpPr>
            <p:nvPr/>
          </p:nvSpPr>
          <p:spPr bwMode="auto">
            <a:xfrm>
              <a:off x="4957" y="2340"/>
              <a:ext cx="3191"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Remote Users</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Online Services and Outsourcing Arrangements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docshape64">
              <a:extLst>
                <a:ext uri="{FF2B5EF4-FFF2-40B4-BE49-F238E27FC236}">
                  <a16:creationId xmlns:a16="http://schemas.microsoft.com/office/drawing/2014/main" id="{CE88B93A-0F13-4633-A040-C66853F9BB13}"/>
                </a:ext>
              </a:extLst>
            </p:cNvPr>
            <p:cNvSpPr txBox="1">
              <a:spLocks noChangeArrowheads="1"/>
            </p:cNvSpPr>
            <p:nvPr/>
          </p:nvSpPr>
          <p:spPr bwMode="auto">
            <a:xfrm>
              <a:off x="2279" y="3033"/>
              <a:ext cx="55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Firewall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docshape65">
              <a:extLst>
                <a:ext uri="{FF2B5EF4-FFF2-40B4-BE49-F238E27FC236}">
                  <a16:creationId xmlns:a16="http://schemas.microsoft.com/office/drawing/2014/main" id="{3A1E39D1-A91F-4F62-9CE3-55E3D3C8F34F}"/>
                </a:ext>
              </a:extLst>
            </p:cNvPr>
            <p:cNvSpPr txBox="1">
              <a:spLocks noChangeArrowheads="1"/>
            </p:cNvSpPr>
            <p:nvPr/>
          </p:nvSpPr>
          <p:spPr bwMode="auto">
            <a:xfrm>
              <a:off x="3407" y="2895"/>
              <a:ext cx="492"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Server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docshape66">
              <a:extLst>
                <a:ext uri="{FF2B5EF4-FFF2-40B4-BE49-F238E27FC236}">
                  <a16:creationId xmlns:a16="http://schemas.microsoft.com/office/drawing/2014/main" id="{C8D8BDF0-96E5-4C46-9B80-FE17EBC8342E}"/>
                </a:ext>
              </a:extLst>
            </p:cNvPr>
            <p:cNvSpPr txBox="1">
              <a:spLocks noChangeArrowheads="1"/>
            </p:cNvSpPr>
            <p:nvPr/>
          </p:nvSpPr>
          <p:spPr bwMode="auto">
            <a:xfrm>
              <a:off x="5738" y="2944"/>
              <a:ext cx="86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EXTERNAL THREATS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docshape67">
              <a:extLst>
                <a:ext uri="{FF2B5EF4-FFF2-40B4-BE49-F238E27FC236}">
                  <a16:creationId xmlns:a16="http://schemas.microsoft.com/office/drawing/2014/main" id="{E7C9C545-638A-485F-A3D7-316B74E7ADC1}"/>
                </a:ext>
              </a:extLst>
            </p:cNvPr>
            <p:cNvSpPr txBox="1">
              <a:spLocks noChangeArrowheads="1"/>
            </p:cNvSpPr>
            <p:nvPr/>
          </p:nvSpPr>
          <p:spPr bwMode="auto">
            <a:xfrm>
              <a:off x="3236" y="3333"/>
              <a:ext cx="492"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Proxy Server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docshape68">
              <a:extLst>
                <a:ext uri="{FF2B5EF4-FFF2-40B4-BE49-F238E27FC236}">
                  <a16:creationId xmlns:a16="http://schemas.microsoft.com/office/drawing/2014/main" id="{83C74A79-1AE5-478F-9F8C-1E02AE3CFFFC}"/>
                </a:ext>
              </a:extLst>
            </p:cNvPr>
            <p:cNvSpPr txBox="1">
              <a:spLocks noChangeArrowheads="1"/>
            </p:cNvSpPr>
            <p:nvPr/>
          </p:nvSpPr>
          <p:spPr bwMode="auto">
            <a:xfrm>
              <a:off x="4262" y="3261"/>
              <a:ext cx="705"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Physical Perimeter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docshape69">
              <a:extLst>
                <a:ext uri="{FF2B5EF4-FFF2-40B4-BE49-F238E27FC236}">
                  <a16:creationId xmlns:a16="http://schemas.microsoft.com/office/drawing/2014/main" id="{A5745909-0F6E-4576-8F39-9CCA515F9B9A}"/>
                </a:ext>
              </a:extLst>
            </p:cNvPr>
            <p:cNvSpPr txBox="1">
              <a:spLocks noChangeArrowheads="1"/>
            </p:cNvSpPr>
            <p:nvPr/>
          </p:nvSpPr>
          <p:spPr bwMode="auto">
            <a:xfrm>
              <a:off x="1634" y="3551"/>
              <a:ext cx="733"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eaLnBrk="0" fontAlgn="base" hangingPunct="0">
                <a:spcBef>
                  <a:spcPct val="0"/>
                </a:spcBef>
                <a:spcAft>
                  <a:spcPct val="0"/>
                </a:spcAft>
                <a:tabLst>
                  <a:tab pos="303213" algn="l"/>
                </a:tabLst>
                <a:defRPr>
                  <a:solidFill>
                    <a:schemeClr val="tx1"/>
                  </a:solidFill>
                  <a:latin typeface="Arial" panose="020B0604020202020204" pitchFamily="34" charset="0"/>
                </a:defRPr>
              </a:lvl1pPr>
              <a:lvl2pPr eaLnBrk="0" fontAlgn="base" hangingPunct="0">
                <a:spcBef>
                  <a:spcPct val="0"/>
                </a:spcBef>
                <a:spcAft>
                  <a:spcPct val="0"/>
                </a:spcAft>
                <a:tabLst>
                  <a:tab pos="303213" algn="l"/>
                </a:tabLst>
                <a:defRPr>
                  <a:solidFill>
                    <a:schemeClr val="tx1"/>
                  </a:solidFill>
                  <a:latin typeface="Arial" panose="020B0604020202020204" pitchFamily="34" charset="0"/>
                </a:defRPr>
              </a:lvl2pPr>
              <a:lvl3pPr eaLnBrk="0" fontAlgn="base" hangingPunct="0">
                <a:spcBef>
                  <a:spcPct val="0"/>
                </a:spcBef>
                <a:spcAft>
                  <a:spcPct val="0"/>
                </a:spcAft>
                <a:tabLst>
                  <a:tab pos="303213" algn="l"/>
                </a:tabLst>
                <a:defRPr>
                  <a:solidFill>
                    <a:schemeClr val="tx1"/>
                  </a:solidFill>
                  <a:latin typeface="Arial" panose="020B0604020202020204" pitchFamily="34" charset="0"/>
                </a:defRPr>
              </a:lvl3pPr>
              <a:lvl4pPr eaLnBrk="0" fontAlgn="base" hangingPunct="0">
                <a:spcBef>
                  <a:spcPct val="0"/>
                </a:spcBef>
                <a:spcAft>
                  <a:spcPct val="0"/>
                </a:spcAft>
                <a:tabLst>
                  <a:tab pos="303213" algn="l"/>
                </a:tabLst>
                <a:defRPr>
                  <a:solidFill>
                    <a:schemeClr val="tx1"/>
                  </a:solidFill>
                  <a:latin typeface="Arial" panose="020B0604020202020204" pitchFamily="34" charset="0"/>
                </a:defRPr>
              </a:lvl4pPr>
              <a:lvl5pPr eaLnBrk="0" fontAlgn="base" hangingPunct="0">
                <a:spcBef>
                  <a:spcPct val="0"/>
                </a:spcBef>
                <a:spcAft>
                  <a:spcPct val="0"/>
                </a:spcAft>
                <a:tabLst>
                  <a:tab pos="303213" algn="l"/>
                </a:tabLst>
                <a:defRPr>
                  <a:solidFill>
                    <a:schemeClr val="tx1"/>
                  </a:solidFill>
                  <a:latin typeface="Arial" panose="020B0604020202020204" pitchFamily="34" charset="0"/>
                </a:defRPr>
              </a:lvl5pPr>
              <a:lvl6pPr eaLnBrk="0" fontAlgn="base" hangingPunct="0">
                <a:spcBef>
                  <a:spcPct val="0"/>
                </a:spcBef>
                <a:spcAft>
                  <a:spcPct val="0"/>
                </a:spcAft>
                <a:tabLst>
                  <a:tab pos="303213" algn="l"/>
                </a:tabLst>
                <a:defRPr>
                  <a:solidFill>
                    <a:schemeClr val="tx1"/>
                  </a:solidFill>
                  <a:latin typeface="Arial" panose="020B0604020202020204" pitchFamily="34" charset="0"/>
                </a:defRPr>
              </a:lvl6pPr>
              <a:lvl7pPr eaLnBrk="0" fontAlgn="base" hangingPunct="0">
                <a:spcBef>
                  <a:spcPct val="0"/>
                </a:spcBef>
                <a:spcAft>
                  <a:spcPct val="0"/>
                </a:spcAft>
                <a:tabLst>
                  <a:tab pos="303213" algn="l"/>
                </a:tabLst>
                <a:defRPr>
                  <a:solidFill>
                    <a:schemeClr val="tx1"/>
                  </a:solidFill>
                  <a:latin typeface="Arial" panose="020B0604020202020204" pitchFamily="34" charset="0"/>
                </a:defRPr>
              </a:lvl7pPr>
              <a:lvl8pPr eaLnBrk="0" fontAlgn="base" hangingPunct="0">
                <a:spcBef>
                  <a:spcPct val="0"/>
                </a:spcBef>
                <a:spcAft>
                  <a:spcPct val="0"/>
                </a:spcAft>
                <a:tabLst>
                  <a:tab pos="303213" algn="l"/>
                </a:tabLst>
                <a:defRPr>
                  <a:solidFill>
                    <a:schemeClr val="tx1"/>
                  </a:solidFill>
                  <a:latin typeface="Arial" panose="020B0604020202020204" pitchFamily="34" charset="0"/>
                </a:defRPr>
              </a:lvl8pPr>
              <a:lvl9pPr eaLnBrk="0" fontAlgn="base" hangingPunct="0">
                <a:spcBef>
                  <a:spcPct val="0"/>
                </a:spcBef>
                <a:spcAft>
                  <a:spcPct val="0"/>
                </a:spcAft>
                <a:tabLst>
                  <a:tab pos="30321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03213" algn="l"/>
                </a:tabLst>
              </a:pPr>
              <a:r>
                <a:rPr kumimoji="0" lang="en-US" altLang="en-US" sz="1700" b="1"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P	V</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docshape70">
              <a:extLst>
                <a:ext uri="{FF2B5EF4-FFF2-40B4-BE49-F238E27FC236}">
                  <a16:creationId xmlns:a16="http://schemas.microsoft.com/office/drawing/2014/main" id="{C2CEAE6B-C22C-476C-8329-72EEB8CEFDE6}"/>
                </a:ext>
              </a:extLst>
            </p:cNvPr>
            <p:cNvSpPr txBox="1">
              <a:spLocks noChangeArrowheads="1"/>
            </p:cNvSpPr>
            <p:nvPr/>
          </p:nvSpPr>
          <p:spPr bwMode="auto">
            <a:xfrm>
              <a:off x="2643" y="3971"/>
              <a:ext cx="60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External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docshape71">
              <a:extLst>
                <a:ext uri="{FF2B5EF4-FFF2-40B4-BE49-F238E27FC236}">
                  <a16:creationId xmlns:a16="http://schemas.microsoft.com/office/drawing/2014/main" id="{C4BDF608-6D38-41E2-B653-253F60B728D7}"/>
                </a:ext>
              </a:extLst>
            </p:cNvPr>
            <p:cNvSpPr txBox="1">
              <a:spLocks noChangeArrowheads="1"/>
            </p:cNvSpPr>
            <p:nvPr/>
          </p:nvSpPr>
          <p:spPr bwMode="auto">
            <a:xfrm>
              <a:off x="1666" y="4272"/>
              <a:ext cx="93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Email Server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docshape72">
              <a:extLst>
                <a:ext uri="{FF2B5EF4-FFF2-40B4-BE49-F238E27FC236}">
                  <a16:creationId xmlns:a16="http://schemas.microsoft.com/office/drawing/2014/main" id="{90622AE2-B429-4200-8008-8D4A86A8BBAF}"/>
                </a:ext>
              </a:extLst>
            </p:cNvPr>
            <p:cNvSpPr txBox="1">
              <a:spLocks noChangeArrowheads="1"/>
            </p:cNvSpPr>
            <p:nvPr/>
          </p:nvSpPr>
          <p:spPr bwMode="auto">
            <a:xfrm>
              <a:off x="2494" y="4131"/>
              <a:ext cx="906"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Server Farm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docshape73">
              <a:extLst>
                <a:ext uri="{FF2B5EF4-FFF2-40B4-BE49-F238E27FC236}">
                  <a16:creationId xmlns:a16="http://schemas.microsoft.com/office/drawing/2014/main" id="{2C993499-BA29-4EB3-B3F7-E75E59606C1D}"/>
                </a:ext>
              </a:extLst>
            </p:cNvPr>
            <p:cNvSpPr txBox="1">
              <a:spLocks noChangeArrowheads="1"/>
            </p:cNvSpPr>
            <p:nvPr/>
          </p:nvSpPr>
          <p:spPr bwMode="auto">
            <a:xfrm>
              <a:off x="4585" y="4086"/>
              <a:ext cx="67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117475"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Router Internet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docshape74">
              <a:extLst>
                <a:ext uri="{FF2B5EF4-FFF2-40B4-BE49-F238E27FC236}">
                  <a16:creationId xmlns:a16="http://schemas.microsoft.com/office/drawing/2014/main" id="{3A9DAA90-EC0C-4CCE-8CB6-88A75EA0C0AC}"/>
                </a:ext>
              </a:extLst>
            </p:cNvPr>
            <p:cNvSpPr txBox="1">
              <a:spLocks noChangeArrowheads="1"/>
            </p:cNvSpPr>
            <p:nvPr/>
          </p:nvSpPr>
          <p:spPr bwMode="auto">
            <a:xfrm>
              <a:off x="6135" y="4210"/>
              <a:ext cx="1801"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Communications Servers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docshape75">
              <a:extLst>
                <a:ext uri="{FF2B5EF4-FFF2-40B4-BE49-F238E27FC236}">
                  <a16:creationId xmlns:a16="http://schemas.microsoft.com/office/drawing/2014/main" id="{8C2298FB-DD13-4F21-800D-EC46FDB852BE}"/>
                </a:ext>
              </a:extLst>
            </p:cNvPr>
            <p:cNvSpPr txBox="1">
              <a:spLocks noChangeArrowheads="1"/>
            </p:cNvSpPr>
            <p:nvPr/>
          </p:nvSpPr>
          <p:spPr bwMode="auto">
            <a:xfrm>
              <a:off x="3446" y="4440"/>
              <a:ext cx="55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Firewall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36" name="docshape76">
              <a:extLst>
                <a:ext uri="{FF2B5EF4-FFF2-40B4-BE49-F238E27FC236}">
                  <a16:creationId xmlns:a16="http://schemas.microsoft.com/office/drawing/2014/main" id="{C077B317-8F3B-4BD7-838E-9D947C9C0782}"/>
                </a:ext>
              </a:extLst>
            </p:cNvPr>
            <p:cNvSpPr txBox="1">
              <a:spLocks noChangeArrowheads="1"/>
            </p:cNvSpPr>
            <p:nvPr/>
          </p:nvSpPr>
          <p:spPr bwMode="auto">
            <a:xfrm>
              <a:off x="1855" y="4587"/>
              <a:ext cx="938" cy="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P</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Web Servers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7" name="docshape77">
              <a:extLst>
                <a:ext uri="{FF2B5EF4-FFF2-40B4-BE49-F238E27FC236}">
                  <a16:creationId xmlns:a16="http://schemas.microsoft.com/office/drawing/2014/main" id="{3083E4FA-636A-4CBB-9599-3231A1A11423}"/>
                </a:ext>
              </a:extLst>
            </p:cNvPr>
            <p:cNvSpPr txBox="1">
              <a:spLocks noChangeArrowheads="1"/>
            </p:cNvSpPr>
            <p:nvPr/>
          </p:nvSpPr>
          <p:spPr bwMode="auto">
            <a:xfrm>
              <a:off x="5096" y="4671"/>
              <a:ext cx="49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Router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8" name="docshape78">
              <a:extLst>
                <a:ext uri="{FF2B5EF4-FFF2-40B4-BE49-F238E27FC236}">
                  <a16:creationId xmlns:a16="http://schemas.microsoft.com/office/drawing/2014/main" id="{9F84D839-5BAF-49D1-85BF-8C3F95E5CEE3}"/>
                </a:ext>
              </a:extLst>
            </p:cNvPr>
            <p:cNvSpPr txBox="1">
              <a:spLocks noChangeArrowheads="1"/>
            </p:cNvSpPr>
            <p:nvPr/>
          </p:nvSpPr>
          <p:spPr bwMode="auto">
            <a:xfrm>
              <a:off x="2796" y="4820"/>
              <a:ext cx="943"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808285"/>
                  </a:solidFill>
                  <a:effectLst/>
                  <a:latin typeface="Arial" panose="020B0604020202020204" pitchFamily="34" charset="0"/>
                  <a:ea typeface="Trebuchet MS" panose="020B0603020202020204" pitchFamily="34" charset="0"/>
                  <a:cs typeface="Arial" panose="020B0604020202020204" pitchFamily="34" charset="0"/>
                </a:rPr>
                <a:t>Demilitarized Zone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9" name="docshape79">
              <a:extLst>
                <a:ext uri="{FF2B5EF4-FFF2-40B4-BE49-F238E27FC236}">
                  <a16:creationId xmlns:a16="http://schemas.microsoft.com/office/drawing/2014/main" id="{A70F758C-BD35-48F6-A03C-7169519D4DC3}"/>
                </a:ext>
              </a:extLst>
            </p:cNvPr>
            <p:cNvSpPr txBox="1">
              <a:spLocks noChangeArrowheads="1"/>
            </p:cNvSpPr>
            <p:nvPr/>
          </p:nvSpPr>
          <p:spPr bwMode="auto">
            <a:xfrm>
              <a:off x="5966" y="4824"/>
              <a:ext cx="694"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31F20"/>
                  </a:solidFill>
                  <a:effectLst/>
                  <a:latin typeface="Arial" panose="020B0604020202020204" pitchFamily="34" charset="0"/>
                  <a:ea typeface="Trebuchet MS" panose="020B0603020202020204" pitchFamily="34" charset="0"/>
                  <a:cs typeface="Arial" panose="020B0604020202020204" pitchFamily="34" charset="0"/>
                </a:rPr>
                <a:t>External Networks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219225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DA2BD-DDFA-4ECB-A963-B0E94D969FBF}"/>
              </a:ext>
            </a:extLst>
          </p:cNvPr>
          <p:cNvSpPr txBox="1"/>
          <p:nvPr/>
        </p:nvSpPr>
        <p:spPr>
          <a:xfrm>
            <a:off x="740229" y="783771"/>
            <a:ext cx="10287000" cy="221599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vs</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with the lines through them indicate that antivirus software was installed</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 the types of machines identified underneath them.</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Ps stand for</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patches</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were,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still</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are,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frequently</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required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associated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computers. </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shade of gray used to identify security technology is the same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throughout the diagram. The dashed line encircles the equipment that is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typically</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found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dMZ</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endParaRPr lang="en-US" sz="1600" dirty="0">
              <a:effectLst/>
              <a:latin typeface="Times New Roman" panose="02020603050405020304" pitchFamily="18" charset="0"/>
              <a:ea typeface="Trebuchet MS" panose="020B0603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1733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9BB1-3620-4ECD-A7B7-E9424A27AE26}"/>
              </a:ext>
            </a:extLst>
          </p:cNvPr>
          <p:cNvSpPr>
            <a:spLocks noGrp="1"/>
          </p:cNvSpPr>
          <p:nvPr>
            <p:ph type="title"/>
          </p:nvPr>
        </p:nvSpPr>
        <p:spPr/>
        <p:txBody>
          <a:bodyPr/>
          <a:lstStyle/>
          <a:p>
            <a:r>
              <a:rPr lang="en-US" dirty="0"/>
              <a:t>E-commerce</a:t>
            </a:r>
          </a:p>
        </p:txBody>
      </p:sp>
      <p:sp>
        <p:nvSpPr>
          <p:cNvPr id="3" name="Content Placeholder 2">
            <a:extLst>
              <a:ext uri="{FF2B5EF4-FFF2-40B4-BE49-F238E27FC236}">
                <a16:creationId xmlns:a16="http://schemas.microsoft.com/office/drawing/2014/main" id="{AE59CDE4-287C-45AD-B363-D5D52FAC9E5D}"/>
              </a:ext>
            </a:extLst>
          </p:cNvPr>
          <p:cNvSpPr>
            <a:spLocks noGrp="1"/>
          </p:cNvSpPr>
          <p:nvPr>
            <p:ph idx="1"/>
          </p:nvPr>
        </p:nvSpPr>
        <p:spPr/>
        <p:txBody>
          <a:bodyPr>
            <a:normAutofit/>
          </a:bodyPr>
          <a:lstStyle/>
          <a:p>
            <a:pPr algn="just"/>
            <a:r>
              <a:rPr lang="en-US" sz="1600" dirty="0">
                <a:latin typeface="Times New Roman" panose="02020603050405020304" pitchFamily="18" charset="0"/>
                <a:cs typeface="Times New Roman" panose="02020603050405020304" pitchFamily="18" charset="0"/>
              </a:rPr>
              <a:t>e-Commerce established connection between market and customer in device.</a:t>
            </a:r>
          </a:p>
          <a:p>
            <a:pPr algn="just">
              <a:lnSpc>
                <a:spcPct val="100000"/>
              </a:lnSpc>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first such sites were</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fraught with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risk of fraud and threats to confidentiality because of the</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number of telecommunications devices that suddenly gained unfettered</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access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customer</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information,</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including</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credit</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card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numbers.</a:t>
            </a:r>
            <a:endParaRPr lang="en-US" sz="1600" dirty="0">
              <a:effectLst/>
              <a:latin typeface="Times New Roman" panose="02020603050405020304" pitchFamily="18" charset="0"/>
              <a:ea typeface="Trebuchet MS" panose="020B0603020202020204" pitchFamily="34" charset="0"/>
              <a:cs typeface="Times New Roman" panose="02020603050405020304" pitchFamily="18" charset="0"/>
            </a:endParaRPr>
          </a:p>
          <a:p>
            <a:pPr algn="just"/>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 1995, a new encrypted communications protocol called Secure Socket Layer (SSL).</a:t>
            </a:r>
          </a:p>
          <a:p>
            <a:pPr algn="just"/>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 1999, the </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protocol was enhanced by committee and codified under the name Trans-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port Layer Security (TLS</a:t>
            </a:r>
            <a:r>
              <a:rPr lang="en-US" sz="1600" b="1"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endParaRPr lang="en-US" sz="1600" b="1" dirty="0"/>
          </a:p>
        </p:txBody>
      </p:sp>
    </p:spTree>
    <p:extLst>
      <p:ext uri="{BB962C8B-B14F-4D97-AF65-F5344CB8AC3E}">
        <p14:creationId xmlns:p14="http://schemas.microsoft.com/office/powerpoint/2010/main" val="1948749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684F83-2079-4D49-9495-D5A04130F9C1}"/>
              </a:ext>
            </a:extLst>
          </p:cNvPr>
          <p:cNvSpPr txBox="1"/>
          <p:nvPr/>
        </p:nvSpPr>
        <p:spPr>
          <a:xfrm>
            <a:off x="653143" y="685800"/>
            <a:ext cx="11070771" cy="4278094"/>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TLS</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protocol</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requires</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web</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servers</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have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long</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identification</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strings,</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called</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certificates.</a:t>
            </a: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software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allowed them to create a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root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certificate for their company, and the root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certification was used to generate server certificates for each company web</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a:t>
            </a: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For</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critical</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applications that facilitated high asset value transactions, certificates could</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also</a:t>
            </a:r>
            <a:r>
              <a:rPr lang="en-US" sz="1600" spc="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a:t>
            </a:r>
            <a:r>
              <a:rPr lang="en-US" sz="1600" spc="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generated</a:t>
            </a:r>
            <a:r>
              <a:rPr lang="en-US" sz="1600" spc="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for</a:t>
            </a:r>
            <a:r>
              <a:rPr lang="en-US" sz="1600" spc="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each</a:t>
            </a:r>
            <a:r>
              <a:rPr lang="en-US" sz="1600" spc="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customer,</a:t>
            </a:r>
            <a:r>
              <a:rPr lang="en-US" sz="1600" spc="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which</a:t>
            </a:r>
            <a:r>
              <a:rPr lang="en-US" sz="1600" spc="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SSL</a:t>
            </a:r>
            <a:r>
              <a:rPr lang="en-US" sz="1600" spc="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protocol</a:t>
            </a:r>
            <a:r>
              <a:rPr lang="en-US" sz="1600" spc="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referred</a:t>
            </a:r>
            <a:r>
              <a:rPr lang="en-US" sz="1600" spc="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client</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SSL</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protocol</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thus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made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certificates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identify</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client</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 server and server to client. </a:t>
            </a: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once mutually identified, both sides would</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data</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certificates</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generate</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single</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new</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key</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they</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both</a:t>
            </a:r>
            <a:r>
              <a:rPr lang="en-US" sz="1600" spc="-5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would</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for</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encrypted</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communication.</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This</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allows</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each</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web</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session</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look</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different</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point</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view</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observer</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network,</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even</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if</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same information, such as the same credentials, are transmitted.</a:t>
            </a:r>
          </a:p>
          <a:p>
            <a:pPr marL="285750" indent="-285750" algn="just">
              <a:buFont typeface="Arial" panose="020B0604020202020204" pitchFamily="34" charset="0"/>
              <a:buChar char="•"/>
            </a:pP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Identity</a:t>
            </a:r>
            <a:r>
              <a:rPr lang="en-US" sz="1600" i="1"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management systems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were developed to ease the administration and integrate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customer</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login</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information</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online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activity</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with</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existing</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customer</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relationship</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management</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processes.</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 strategies were devised to control</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 monitor code development, testing, and production environments.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p>
          <a:p>
            <a:pPr marL="285750" indent="-285750" algn="just">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Source code control and change detection systems became standard cyber</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equipment.</a:t>
            </a:r>
            <a:endParaRPr lang="en-US" sz="1600" dirty="0">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R</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emote access still required two-factor</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authentication, and this was judged an adequate way to maintain access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control, particularly when combined with other safeguards, such as a</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control</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prevents</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user</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being</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able</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have</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two</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simultaneous</a:t>
            </a:r>
            <a:r>
              <a:rPr lang="en-US" sz="1600" spc="-1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sessions.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506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376F01-3ABE-4D48-AA7B-BE270AD42376}"/>
              </a:ext>
            </a:extLst>
          </p:cNvPr>
          <p:cNvSpPr txBox="1"/>
          <p:nvPr/>
        </p:nvSpPr>
        <p:spPr>
          <a:xfrm>
            <a:off x="664029" y="990600"/>
            <a:ext cx="11027228" cy="52187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 maintain confidentiality of customer information, the entire remote access session would have to be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encrypted.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Virtual</a:t>
            </a:r>
            <a:r>
              <a:rPr lang="en-US" sz="1600" i="1"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private</a:t>
            </a:r>
            <a:r>
              <a:rPr lang="en-US" sz="1600" i="1"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network</a:t>
            </a:r>
            <a:r>
              <a:rPr lang="en-US" sz="1600" i="1"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V</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PP)</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technology</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Innovative security companies sought to relieve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workstations from their virus-checking duties by providing network-level</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intrusion</a:t>
            </a:r>
            <a:r>
              <a:rPr lang="en-US" sz="1600" i="1"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detection</a:t>
            </a:r>
            <a:r>
              <a:rPr lang="en-US" sz="1600" i="1"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systems</a:t>
            </a:r>
            <a:r>
              <a:rPr lang="en-US" sz="1600" i="1"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(IDSs).</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idea</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behind</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IDS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was</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same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behind</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signature-based</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antivirus</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technology,</a:t>
            </a:r>
          </a:p>
          <a:p>
            <a:pPr marL="285750" indent="-285750">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T</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echnical</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configurations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such</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firewall</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rule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sets,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patch</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specifica</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tions</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wireless encryption settings, and password complexity rules were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colloquially</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referred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policy.”</a:t>
            </a:r>
          </a:p>
          <a:p>
            <a:pPr marL="285750" indent="-285750">
              <a:lnSpc>
                <a:spcPct val="150000"/>
              </a:lnSpc>
              <a:buFont typeface="Arial" panose="020B0604020202020204" pitchFamily="34" charset="0"/>
              <a:buChar char="•"/>
            </a:pP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i="1"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policy</a:t>
            </a:r>
            <a:r>
              <a:rPr lang="en-US" sz="1600" i="1"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servers</a:t>
            </a:r>
            <a:r>
              <a:rPr lang="en-US" sz="1600" i="1"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were</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established</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 keep track of which configuration variables were supposed to be on</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which</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device.</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If</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device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failed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or</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was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misconfigured,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would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take</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too</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much work to recreate the policies. </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 policy servers economically</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4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effectively</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allowed</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technology</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configurations</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centrally</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monitored</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managed</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t>
            </a:r>
            <a:endPar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Inspire of many security policies and strategy, cybercrimes was reported.</a:t>
            </a:r>
          </a:p>
          <a:p>
            <a:pPr marL="285750" indent="-285750">
              <a:lnSpc>
                <a:spcPct val="150000"/>
              </a:lnSpc>
              <a:buFont typeface="Arial" panose="020B0604020202020204" pitchFamily="34" charset="0"/>
              <a:buChar char="•"/>
            </a:pP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i="1"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information</a:t>
            </a:r>
            <a:r>
              <a:rPr lang="en-US" sz="1600" i="1"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management</a:t>
            </a:r>
            <a:r>
              <a:rPr lang="en-US" sz="1600" i="1"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(SIM)</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servers,</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which</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were</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designed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store</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query</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massive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numbers of activity logs.</a:t>
            </a:r>
          </a:p>
          <a:p>
            <a:pPr marL="285750" indent="-285750">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SIM</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server</a:t>
            </a:r>
            <a:r>
              <a:rPr lang="en-US" sz="1600" spc="-2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validate</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activity logs and compliances the policy.</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164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0083-6667-4BE1-9118-2E099BA2A35C}"/>
              </a:ext>
            </a:extLst>
          </p:cNvPr>
          <p:cNvSpPr>
            <a:spLocks noGrp="1"/>
          </p:cNvSpPr>
          <p:nvPr>
            <p:ph type="title"/>
          </p:nvPr>
        </p:nvSpPr>
        <p:spPr>
          <a:xfrm>
            <a:off x="838200" y="849086"/>
            <a:ext cx="10515600" cy="457200"/>
          </a:xfrm>
        </p:spPr>
        <p:txBody>
          <a:bodyPr>
            <a:normAutofit fontScale="90000"/>
          </a:bodyPr>
          <a:lstStyle/>
          <a:p>
            <a:pPr marL="1691005" marR="0">
              <a:spcBef>
                <a:spcPts val="490"/>
              </a:spcBef>
              <a:spcAft>
                <a:spcPts val="0"/>
              </a:spcAf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Cyberspace</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in</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early</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2000s.</a:t>
            </a:r>
            <a:br>
              <a:rPr lang="en-US" sz="1800" dirty="0">
                <a:effectLst/>
                <a:latin typeface="Trebuchet MS" panose="020B0603020202020204" pitchFamily="34" charset="0"/>
                <a:ea typeface="Trebuchet MS" panose="020B0603020202020204" pitchFamily="34" charset="0"/>
                <a:cs typeface="Trebuchet MS" panose="020B0603020202020204" pitchFamily="34" charset="0"/>
              </a:rPr>
            </a:br>
            <a:r>
              <a:rPr lang="en-US" sz="1800" dirty="0">
                <a:effectLst/>
                <a:latin typeface="Trebuchet MS" panose="020B0603020202020204" pitchFamily="34" charset="0"/>
                <a:ea typeface="Trebuchet MS" panose="020B0603020202020204" pitchFamily="34" charset="0"/>
                <a:cs typeface="Trebuchet MS" panose="020B0603020202020204" pitchFamily="34" charset="0"/>
              </a:rPr>
              <a:t> </a:t>
            </a:r>
            <a:br>
              <a:rPr lang="en-US" sz="1800" dirty="0">
                <a:effectLst/>
                <a:latin typeface="Trebuchet MS" panose="020B0603020202020204" pitchFamily="34" charset="0"/>
                <a:ea typeface="Trebuchet MS" panose="020B0603020202020204" pitchFamily="34" charset="0"/>
                <a:cs typeface="Trebuchet MS" panose="020B0603020202020204" pitchFamily="34" charset="0"/>
              </a:rPr>
            </a:br>
            <a:endParaRPr lang="en-US" dirty="0"/>
          </a:p>
        </p:txBody>
      </p:sp>
      <p:pic>
        <p:nvPicPr>
          <p:cNvPr id="5" name="Content Placeholder 4">
            <a:extLst>
              <a:ext uri="{FF2B5EF4-FFF2-40B4-BE49-F238E27FC236}">
                <a16:creationId xmlns:a16="http://schemas.microsoft.com/office/drawing/2014/main" id="{54C17215-E5D7-48B0-A2FA-2DB3CD16B5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057" y="1306286"/>
            <a:ext cx="9100457" cy="4702628"/>
          </a:xfrm>
        </p:spPr>
      </p:pic>
    </p:spTree>
    <p:extLst>
      <p:ext uri="{BB962C8B-B14F-4D97-AF65-F5344CB8AC3E}">
        <p14:creationId xmlns:p14="http://schemas.microsoft.com/office/powerpoint/2010/main" val="13765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973103-AFD3-4429-A04F-020A60B5EA3F}"/>
              </a:ext>
            </a:extLst>
          </p:cNvPr>
          <p:cNvSpPr txBox="1"/>
          <p:nvPr/>
        </p:nvSpPr>
        <p:spPr>
          <a:xfrm>
            <a:off x="1110343" y="1001486"/>
            <a:ext cx="10439400" cy="263341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e-Commerce security </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has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motivated to gear-up the security levels to next level.</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 patch management processes</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had</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been</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enhanced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add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tripwires</a:t>
            </a:r>
            <a:r>
              <a:rPr lang="en-US" sz="1600" i="1"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detect</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report</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changes.</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Tripwire use physical security as triggering mechanism that detects change in environment.</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These</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internal</a:t>
            </a:r>
            <a:r>
              <a:rPr lang="en-US" sz="16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 change detection mechanisms were also called host intrusion</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detection</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systems</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HIdSs</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Main aim of HIDS is to recognize</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6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and</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segregate</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against insider</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and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external</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threats.</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The area were divided into networked zones.</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Each zones has its critical process in isolation.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6719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2FA7-12FB-49B7-8E9A-E7984D8A91A7}"/>
              </a:ext>
            </a:extLst>
          </p:cNvPr>
          <p:cNvSpPr>
            <a:spLocks noGrp="1"/>
          </p:cNvSpPr>
          <p:nvPr>
            <p:ph type="title"/>
          </p:nvPr>
        </p:nvSpPr>
        <p:spPr>
          <a:xfrm>
            <a:off x="838200" y="365126"/>
            <a:ext cx="10515600" cy="886732"/>
          </a:xfrm>
        </p:spPr>
        <p:txBody>
          <a:bodyPr>
            <a:normAutofit fontScale="90000"/>
          </a:bodyPr>
          <a:lstStyle/>
          <a:p>
            <a:r>
              <a:rPr lang="en-US" sz="1800" b="1"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b="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Countermeasures</a:t>
            </a:r>
            <a:br>
              <a:rPr lang="en-US" b="1" dirty="0">
                <a:effectLst/>
                <a:latin typeface="Times New Roman" panose="02020603050405020304" pitchFamily="18" charset="0"/>
                <a:ea typeface="Trebuchet MS" panose="020B0603020202020204" pitchFamily="34"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A23DB5-4FE8-42EE-B4CD-523CE998DACA}"/>
              </a:ext>
            </a:extLst>
          </p:cNvPr>
          <p:cNvSpPr>
            <a:spLocks noGrp="1"/>
          </p:cNvSpPr>
          <p:nvPr>
            <p:ph idx="1"/>
          </p:nvPr>
        </p:nvSpPr>
        <p:spPr>
          <a:xfrm>
            <a:off x="838200" y="1251858"/>
            <a:ext cx="10515600" cy="4925105"/>
          </a:xfrm>
        </p:spPr>
        <p:txBody>
          <a:bodyPr/>
          <a:lstStyle/>
          <a:p>
            <a:r>
              <a:rPr lang="en-US" sz="1600" dirty="0">
                <a:latin typeface="Times New Roman" panose="02020603050405020304" pitchFamily="18" charset="0"/>
                <a:cs typeface="Times New Roman" panose="02020603050405020304" pitchFamily="18" charset="0"/>
              </a:rPr>
              <a:t>Technology could not stop the success rate of cyber attack.</a:t>
            </a:r>
          </a:p>
          <a:p>
            <a:r>
              <a:rPr lang="en-US" sz="1600" dirty="0">
                <a:latin typeface="Times New Roman" panose="02020603050405020304" pitchFamily="18" charset="0"/>
                <a:cs typeface="Times New Roman" panose="02020603050405020304" pitchFamily="18" charset="0"/>
              </a:rPr>
              <a:t>New attack came into force like:</a:t>
            </a:r>
          </a:p>
          <a:p>
            <a:pPr marL="0" indent="0">
              <a:buNone/>
            </a:pPr>
            <a:r>
              <a:rPr lang="en-US" sz="1600" dirty="0">
                <a:latin typeface="Times New Roman" panose="02020603050405020304" pitchFamily="18" charset="0"/>
                <a:cs typeface="Times New Roman" panose="02020603050405020304" pitchFamily="18" charset="0"/>
              </a:rPr>
              <a:t>	Malware:</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malicious software/ sites </a:t>
            </a:r>
          </a:p>
          <a:p>
            <a:pPr marL="0" indent="0">
              <a:buNone/>
            </a:pP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phishing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pharming</a:t>
            </a:r>
            <a:r>
              <a:rPr lang="en-US" sz="1600" i="1"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redirecting to malicious addresses</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1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as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look-alike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sites.</a:t>
            </a:r>
          </a:p>
          <a:p>
            <a:pPr marL="0" indent="0">
              <a:buNone/>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Spyware</a:t>
            </a: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send user names and passwords to criminal data collection websites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endParaRPr lang="en-US" sz="1600" spc="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0" indent="0">
              <a:buNone/>
            </a:pPr>
            <a:r>
              <a:rPr lang="en-US" sz="1600" spc="5" dirty="0">
                <a:solidFill>
                  <a:srgbClr val="231F20"/>
                </a:solidFill>
                <a:latin typeface="Times New Roman" panose="02020603050405020304" pitchFamily="18" charset="0"/>
                <a:cs typeface="Times New Roman" panose="02020603050405020304" pitchFamily="18" charset="0"/>
              </a:rPr>
              <a:t>	And many more………</a:t>
            </a:r>
          </a:p>
          <a:p>
            <a:pPr>
              <a:buFont typeface="Wingdings" panose="05000000000000000000" pitchFamily="2" charset="2"/>
              <a:buChar char="Ø"/>
            </a:pPr>
            <a:r>
              <a:rPr lang="en-US" sz="1600" spc="5" dirty="0">
                <a:solidFill>
                  <a:srgbClr val="231F20"/>
                </a:solidFill>
                <a:latin typeface="Times New Roman" panose="02020603050405020304" pitchFamily="18" charset="0"/>
                <a:cs typeface="Times New Roman" panose="02020603050405020304" pitchFamily="18" charset="0"/>
              </a:rPr>
              <a:t>The concern of the cyber security Expert was to focus on prevention of all such cybercrimes.</a:t>
            </a:r>
          </a:p>
          <a:p>
            <a:pPr>
              <a:buFont typeface="Wingdings" panose="05000000000000000000" pitchFamily="2" charset="2"/>
              <a:buChar char="Ø"/>
            </a:pPr>
            <a:r>
              <a:rPr lang="en-US" sz="1600" spc="5" dirty="0">
                <a:solidFill>
                  <a:srgbClr val="231F20"/>
                </a:solidFill>
                <a:latin typeface="Times New Roman" panose="02020603050405020304" pitchFamily="18" charset="0"/>
                <a:cs typeface="Times New Roman" panose="02020603050405020304" pitchFamily="18" charset="0"/>
              </a:rPr>
              <a:t>The countermeasures were dictated for the prevention of Cyber Attacks.</a:t>
            </a:r>
          </a:p>
          <a:p>
            <a:pPr marL="0" indent="0">
              <a:buNone/>
            </a:pPr>
            <a:endParaRPr lang="en-US" dirty="0"/>
          </a:p>
        </p:txBody>
      </p:sp>
    </p:spTree>
    <p:extLst>
      <p:ext uri="{BB962C8B-B14F-4D97-AF65-F5344CB8AC3E}">
        <p14:creationId xmlns:p14="http://schemas.microsoft.com/office/powerpoint/2010/main" val="206544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063D1-5A9F-4A86-ACBA-501B853A3787}"/>
              </a:ext>
            </a:extLst>
          </p:cNvPr>
          <p:cNvSpPr txBox="1"/>
          <p:nvPr/>
        </p:nvSpPr>
        <p:spPr>
          <a:xfrm>
            <a:off x="685800" y="664029"/>
            <a:ext cx="11027229" cy="590931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thefts through laptops, stolen devices.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Remote user backup there data on USB devices.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Some steps were taken to destroy all data on the devices through software and programming technologies in case of device theft.</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Vendors </a:t>
            </a:r>
            <a:r>
              <a:rPr lang="en-US" sz="1600" dirty="0" err="1">
                <a:latin typeface="Times New Roman" panose="02020603050405020304" pitchFamily="18" charset="0"/>
                <a:cs typeface="Times New Roman" panose="02020603050405020304" pitchFamily="18" charset="0"/>
              </a:rPr>
              <a:t>hastly</a:t>
            </a:r>
            <a:r>
              <a:rPr lang="en-US" sz="1600" dirty="0">
                <a:latin typeface="Times New Roman" panose="02020603050405020304" pitchFamily="18" charset="0"/>
                <a:cs typeface="Times New Roman" panose="02020603050405020304" pitchFamily="18" charset="0"/>
              </a:rPr>
              <a:t> provided methods to encrypt laptop disks and USB devices.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Companies adopted standards and procedures for the authorized use of digital media, and restricted access to the devices.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Many devices were being encrypted, it became difficult for administrators to keep up with procedures to safeguard encryption keys.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Simple key management</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systems such as password-protected key databases were used in1990s,but later landed in trouble of huge generation of keys.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 vendors stepped in with automated key storage and</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retrieval</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systems.</a:t>
            </a:r>
            <a:endParaRPr lang="en-US" sz="1600" spc="-5"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keys</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are</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stored</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special</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hardware</a:t>
            </a:r>
            <a:r>
              <a:rPr lang="en-US" sz="1600" spc="-7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chips</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physically protected in isolated locations and accessible only by the equipment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used to control access to the devices.</a:t>
            </a:r>
            <a:endPar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spc="-5" dirty="0">
                <a:solidFill>
                  <a:srgbClr val="231F20"/>
                </a:solidFill>
                <a:latin typeface="Times New Roman" panose="02020603050405020304" pitchFamily="18" charset="0"/>
                <a:cs typeface="Times New Roman" panose="02020603050405020304" pitchFamily="18" charset="0"/>
              </a:rPr>
              <a:t>This created trouble in decryption when required at different locations.</a:t>
            </a:r>
          </a:p>
          <a:p>
            <a:pPr marL="285750" indent="-285750" algn="just">
              <a:lnSpc>
                <a:spcPct val="150000"/>
              </a:lnSpc>
              <a:buFont typeface="Arial" panose="020B0604020202020204" pitchFamily="34" charset="0"/>
              <a:buChar char="•"/>
            </a:pPr>
            <a:r>
              <a:rPr lang="en-US" sz="1600" spc="-5" dirty="0">
                <a:solidFill>
                  <a:srgbClr val="231F20"/>
                </a:solidFill>
                <a:latin typeface="Times New Roman" panose="02020603050405020304" pitchFamily="18" charset="0"/>
                <a:cs typeface="Times New Roman" panose="02020603050405020304" pitchFamily="18" charset="0"/>
              </a:rPr>
              <a:t>Not such security is designed for E mails server since Morris warm Attack.</a:t>
            </a:r>
          </a:p>
          <a:p>
            <a:pPr marL="285750" indent="-285750" algn="just">
              <a:lnSpc>
                <a:spcPct val="150000"/>
              </a:lnSpc>
              <a:buFont typeface="Arial" panose="020B0604020202020204" pitchFamily="34" charset="0"/>
              <a:buChar char="•"/>
            </a:pPr>
            <a:r>
              <a:rPr lang="en-US" sz="1600" spc="-5" dirty="0">
                <a:solidFill>
                  <a:srgbClr val="231F20"/>
                </a:solidFill>
                <a:latin typeface="Times New Roman" panose="02020603050405020304" pitchFamily="18" charset="0"/>
                <a:cs typeface="Times New Roman" panose="02020603050405020304" pitchFamily="18" charset="0"/>
              </a:rPr>
              <a:t>No proper agreements are used for encryption on both ends.</a:t>
            </a:r>
          </a:p>
          <a:p>
            <a:endParaRPr lang="en-US" dirty="0"/>
          </a:p>
        </p:txBody>
      </p:sp>
    </p:spTree>
    <p:extLst>
      <p:ext uri="{BB962C8B-B14F-4D97-AF65-F5344CB8AC3E}">
        <p14:creationId xmlns:p14="http://schemas.microsoft.com/office/powerpoint/2010/main" val="2071252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9E2A-757C-43FC-AD28-FDCA78F81295}"/>
              </a:ext>
            </a:extLst>
          </p:cNvPr>
          <p:cNvSpPr>
            <a:spLocks noGrp="1"/>
          </p:cNvSpPr>
          <p:nvPr>
            <p:ph type="title"/>
          </p:nvPr>
        </p:nvSpPr>
        <p:spPr>
          <a:xfrm>
            <a:off x="838200" y="365125"/>
            <a:ext cx="10515600" cy="1147989"/>
          </a:xfrm>
        </p:spPr>
        <p:txBody>
          <a:bodyPr>
            <a:normAutofit fontScale="90000"/>
          </a:bodyPr>
          <a:lstStyle/>
          <a:p>
            <a:r>
              <a:rPr lang="en-US" altLang="en-US" sz="4400" dirty="0">
                <a:solidFill>
                  <a:srgbClr val="383838"/>
                </a:solidFill>
                <a:latin typeface="Arial" panose="020B0604020202020204" pitchFamily="34" charset="0"/>
              </a:rPr>
              <a:t>What Is Cyber Security Policy?</a:t>
            </a:r>
            <a:br>
              <a:rPr lang="en-US" altLang="en-US" sz="4400" dirty="0">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A26EB44F-9BDD-40D2-B297-5A4C5D009C6F}"/>
              </a:ext>
            </a:extLst>
          </p:cNvPr>
          <p:cNvSpPr>
            <a:spLocks noGrp="1"/>
          </p:cNvSpPr>
          <p:nvPr>
            <p:ph idx="1"/>
          </p:nvPr>
        </p:nvSpPr>
        <p:spPr/>
        <p:txBody>
          <a:bodyPr/>
          <a:lstStyle/>
          <a:p>
            <a:pPr algn="just">
              <a:lnSpc>
                <a:spcPct val="113000"/>
              </a:lnSpc>
            </a:pPr>
            <a:r>
              <a:rPr lang="en-US" altLang="en-US" sz="2000" dirty="0">
                <a:latin typeface="Times New Roman" panose="02020603050405020304" pitchFamily="18" charset="0"/>
                <a:cs typeface="Times New Roman" panose="02020603050405020304" pitchFamily="18" charset="0"/>
              </a:rPr>
              <a:t>The tension between demand for cyber functionality and requirements for security is addressed through cyber security policy.</a:t>
            </a:r>
          </a:p>
          <a:p>
            <a:pPr algn="just">
              <a:lnSpc>
                <a:spcPct val="112000"/>
              </a:lnSpc>
              <a:spcBef>
                <a:spcPts val="200"/>
              </a:spcBef>
            </a:pPr>
            <a:r>
              <a:rPr lang="en-US" altLang="en-US" sz="2000" dirty="0">
                <a:latin typeface="Times New Roman" panose="02020603050405020304" pitchFamily="18" charset="0"/>
                <a:cs typeface="Times New Roman" panose="02020603050405020304" pitchFamily="18" charset="0"/>
              </a:rPr>
              <a:t>The word "policy" has been used to refer to laws and regulations concerning information distribution, private enterprise objectives for information protection, computer operations methods for controlling technology, and configuration variables in electronic devices (Gallaher, Link et al. 2008).</a:t>
            </a:r>
          </a:p>
          <a:p>
            <a:endParaRPr lang="en-US" dirty="0"/>
          </a:p>
        </p:txBody>
      </p:sp>
    </p:spTree>
    <p:extLst>
      <p:ext uri="{BB962C8B-B14F-4D97-AF65-F5344CB8AC3E}">
        <p14:creationId xmlns:p14="http://schemas.microsoft.com/office/powerpoint/2010/main" val="3304782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65DE24-A96D-479D-804F-DA0B1591F305}"/>
              </a:ext>
            </a:extLst>
          </p:cNvPr>
          <p:cNvSpPr txBox="1"/>
          <p:nvPr/>
        </p:nvSpPr>
        <p:spPr>
          <a:xfrm>
            <a:off x="968829" y="805543"/>
            <a:ext cx="10689771" cy="595740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Attempts are made to identify authorized emails servers via Certificates like keys.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Email security vendors created software to assist in the analysis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email</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content,</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many</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companies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who</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suspected</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confidential</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data such as PII was being sent via email for work-at-home purposes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thereby</a:t>
            </a:r>
            <a:r>
              <a:rPr lang="en-US" sz="1600" spc="-4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found</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many</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their</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business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processes</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routinely</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emailed</a:t>
            </a:r>
            <a:r>
              <a:rPr lang="en-US" sz="1600" spc="-3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such</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data to customer or service providers.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Internal users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ignore</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policy.</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content filtering adopted.</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Patterns were created for identifying</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sensitive information.</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generalized social security numbers</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 tax identification numbers from other countries.</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snippets in internally developed company software.</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All information sent by</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users to the Internet, or other publicly accessible networks, is routed</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through</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device</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that</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either</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blocks</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information</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from</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leaving</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or</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silently</a:t>
            </a:r>
            <a:r>
              <a:rPr lang="en-US" sz="1600" spc="-28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alerts</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staff,</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who</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investigate</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internal</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user.</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cs typeface="Times New Roman" panose="02020603050405020304" pitchFamily="18" charset="0"/>
              </a:rPr>
              <a:t>Hackers still found there way to infect the network.</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network</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control</a:t>
            </a:r>
            <a:r>
              <a:rPr lang="en-US" sz="1600" spc="-8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of</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7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dMZ</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does not prevent a web software developer from deploying code that can</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 used to imitate any network activity that is allowed by the web server</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itself.</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developers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innovate</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by</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sharing</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the</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source code via both public (“open source”) and proprietary development</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projects.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241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003E22-DED7-4E06-9BB3-452A4FE4F8F2}"/>
              </a:ext>
            </a:extLst>
          </p:cNvPr>
          <p:cNvSpPr txBox="1"/>
          <p:nvPr/>
        </p:nvSpPr>
        <p:spPr>
          <a:xfrm>
            <a:off x="685801" y="805543"/>
            <a:ext cx="10199914" cy="448007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Reusing the codes for more functionality.</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U</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 free software (“freeware”)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for</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which</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no</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source</a:t>
            </a:r>
            <a:r>
              <a:rPr lang="en-US" sz="1600" spc="-6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code</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is</a:t>
            </a:r>
            <a:r>
              <a:rPr lang="en-US" sz="1600" spc="-6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available.</a:t>
            </a:r>
            <a:endPar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Like the lists of viruses and</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vulnerabilities,</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security</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mistakes</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have</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been</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cataloged</a:t>
            </a:r>
            <a:r>
              <a:rPr lang="en-US" sz="1600" spc="-5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part of the national vulnerability database project (MITRE 2009; MITRE</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ongoing).</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Cyber security vendors have created security source code </a:t>
            </a:r>
            <a:r>
              <a:rPr lang="en-US" sz="1600" dirty="0" err="1">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analy</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sis software to be incorporated into source code control systems so these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bugs</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can</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found</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before</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a:t>
            </a:r>
            <a:r>
              <a:rPr lang="en-US" sz="1600" spc="-2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is</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deployed.</a:t>
            </a: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S</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tatic</a:t>
            </a:r>
            <a:r>
              <a:rPr lang="en-US" sz="1600" spc="-30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analysis,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which</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reads</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code</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as</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written.</a:t>
            </a:r>
            <a:endPar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latin typeface="Times New Roman" panose="02020603050405020304" pitchFamily="18" charset="0"/>
                <a:ea typeface="Trebuchet MS" panose="020B0603020202020204" pitchFamily="34" charset="0"/>
                <a:cs typeface="Times New Roman" panose="02020603050405020304" pitchFamily="18" charset="0"/>
              </a:rPr>
              <a:t>D</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ynamic</a:t>
            </a:r>
            <a:r>
              <a:rPr lang="en-US" sz="1600" spc="-2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software</a:t>
            </a:r>
            <a:r>
              <a:rPr lang="en-US" sz="1600" spc="-3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analysis, which reads code as it is being executed.</a:t>
            </a:r>
          </a:p>
          <a:p>
            <a:pPr marL="285750" indent="-285750" algn="just">
              <a:lnSpc>
                <a:spcPct val="150000"/>
              </a:lnSpc>
              <a:buFont typeface="Arial" panose="020B0604020202020204" pitchFamily="34" charset="0"/>
              <a:buChar char="•"/>
            </a:pP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web</a:t>
            </a:r>
            <a:r>
              <a:rPr lang="en-US" sz="1600" i="1"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i="1"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access firewalls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(WAFWs), are programmed to detect unsecure software as</a:t>
            </a:r>
            <a:r>
              <a:rPr lang="en-US" sz="1600" spc="-29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is</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used,</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and</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block</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attempts</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to</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exploit</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it</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real</a:t>
            </a:r>
            <a:r>
              <a:rPr lang="en-US" sz="1600" spc="-1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time.</a:t>
            </a:r>
            <a:endParaRPr lang="en-US" sz="1600" dirty="0">
              <a:effectLst/>
              <a:latin typeface="Times New Roman" panose="02020603050405020304" pitchFamily="18" charset="0"/>
              <a:ea typeface="Trebuchet MS" panose="020B0603020202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Content filters prevent users from sending sensitive information to the</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Internet. </a:t>
            </a:r>
          </a:p>
          <a:p>
            <a:pPr marL="285750" indent="-285750" algn="just">
              <a:lnSpc>
                <a:spcPct val="150000"/>
              </a:lnSpc>
              <a:buFont typeface="Arial" panose="020B0604020202020204" pitchFamily="34" charset="0"/>
              <a:buChar char="•"/>
            </a:pP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Intrusion prevention devices have replaced intrusion detection</a:t>
            </a:r>
            <a:r>
              <a:rPr lang="en-US" sz="1600" spc="5"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 </a:t>
            </a:r>
            <a:r>
              <a:rPr lang="en-US" sz="1600" dirty="0">
                <a:solidFill>
                  <a:srgbClr val="231F20"/>
                </a:solidFill>
                <a:effectLst/>
                <a:latin typeface="Times New Roman" panose="02020603050405020304" pitchFamily="18" charset="0"/>
                <a:ea typeface="Trebuchet MS" panose="020B0603020202020204" pitchFamily="34" charset="0"/>
                <a:cs typeface="Times New Roman" panose="02020603050405020304" pitchFamily="18" charset="0"/>
              </a:rPr>
              <a:t>devices.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4601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FF9E-FAA5-4A90-BE9F-7D78A7447CAE}"/>
              </a:ext>
            </a:extLst>
          </p:cNvPr>
          <p:cNvSpPr>
            <a:spLocks noGrp="1"/>
          </p:cNvSpPr>
          <p:nvPr>
            <p:ph type="title"/>
          </p:nvPr>
        </p:nvSpPr>
        <p:spPr>
          <a:xfrm>
            <a:off x="838200" y="681037"/>
            <a:ext cx="10515600" cy="603477"/>
          </a:xfrm>
        </p:spPr>
        <p:txBody>
          <a:bodyPr>
            <a:normAutofit fontScale="90000"/>
          </a:bodyPr>
          <a:lstStyle/>
          <a:p>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Cyberspace</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and</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cyber</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security</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countermeasures.</a:t>
            </a:r>
            <a:br>
              <a:rPr lang="en-US" sz="1800" dirty="0">
                <a:effectLst/>
                <a:latin typeface="Trebuchet MS" panose="020B0603020202020204" pitchFamily="34" charset="0"/>
                <a:ea typeface="Trebuchet MS" panose="020B0603020202020204" pitchFamily="34" charset="0"/>
                <a:cs typeface="Trebuchet MS" panose="020B0603020202020204" pitchFamily="34" charset="0"/>
              </a:rPr>
            </a:br>
            <a:endParaRPr lang="en-US" dirty="0"/>
          </a:p>
        </p:txBody>
      </p:sp>
      <p:pic>
        <p:nvPicPr>
          <p:cNvPr id="5" name="Content Placeholder 4">
            <a:extLst>
              <a:ext uri="{FF2B5EF4-FFF2-40B4-BE49-F238E27FC236}">
                <a16:creationId xmlns:a16="http://schemas.microsoft.com/office/drawing/2014/main" id="{F148DCCE-DDF8-4B41-B360-F03BF9454F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0086" y="1404257"/>
            <a:ext cx="9307285" cy="3730322"/>
          </a:xfrm>
        </p:spPr>
      </p:pic>
    </p:spTree>
    <p:extLst>
      <p:ext uri="{BB962C8B-B14F-4D97-AF65-F5344CB8AC3E}">
        <p14:creationId xmlns:p14="http://schemas.microsoft.com/office/powerpoint/2010/main" val="2229780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23A9-CFB0-49B1-8F9D-ABF107191145}"/>
              </a:ext>
            </a:extLst>
          </p:cNvPr>
          <p:cNvSpPr>
            <a:spLocks noGrp="1"/>
          </p:cNvSpPr>
          <p:nvPr>
            <p:ph type="title"/>
          </p:nvPr>
        </p:nvSpPr>
        <p:spPr>
          <a:xfrm>
            <a:off x="838200" y="365126"/>
            <a:ext cx="10515600" cy="962932"/>
          </a:xfrm>
        </p:spPr>
        <p:txBody>
          <a:bodyPr/>
          <a:lstStyle/>
          <a:p>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Cyber</a:t>
            </a:r>
            <a:r>
              <a:rPr lang="en-US" sz="1800" spc="1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crime</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attack</a:t>
            </a:r>
            <a:r>
              <a:rPr lang="en-US" sz="1800" spc="1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paths.</a:t>
            </a:r>
            <a:br>
              <a:rPr lang="en-US" sz="1800" dirty="0">
                <a:effectLst/>
                <a:latin typeface="Trebuchet MS" panose="020B0603020202020204" pitchFamily="34" charset="0"/>
                <a:ea typeface="Trebuchet MS" panose="020B0603020202020204" pitchFamily="34" charset="0"/>
                <a:cs typeface="Trebuchet MS" panose="020B0603020202020204" pitchFamily="34" charset="0"/>
              </a:rPr>
            </a:br>
            <a:endParaRPr lang="en-US" dirty="0"/>
          </a:p>
        </p:txBody>
      </p:sp>
      <p:sp>
        <p:nvSpPr>
          <p:cNvPr id="3" name="Content Placeholder 2">
            <a:extLst>
              <a:ext uri="{FF2B5EF4-FFF2-40B4-BE49-F238E27FC236}">
                <a16:creationId xmlns:a16="http://schemas.microsoft.com/office/drawing/2014/main" id="{8153EAEF-FE1A-4EAA-81D4-B2E0F43B68AF}"/>
              </a:ext>
            </a:extLst>
          </p:cNvPr>
          <p:cNvSpPr>
            <a:spLocks noGrp="1"/>
          </p:cNvSpPr>
          <p:nvPr>
            <p:ph idx="1"/>
          </p:nvPr>
        </p:nvSpPr>
        <p:spPr>
          <a:xfrm>
            <a:off x="2506133" y="1327382"/>
            <a:ext cx="5486400" cy="3853542"/>
          </a:xfrm>
        </p:spPr>
        <p:txBody>
          <a:bodyPr/>
          <a:lstStyle/>
          <a:p>
            <a:endParaRPr lang="en-US" dirty="0"/>
          </a:p>
        </p:txBody>
      </p:sp>
      <p:grpSp>
        <p:nvGrpSpPr>
          <p:cNvPr id="8" name="docshapegroup162">
            <a:extLst>
              <a:ext uri="{FF2B5EF4-FFF2-40B4-BE49-F238E27FC236}">
                <a16:creationId xmlns:a16="http://schemas.microsoft.com/office/drawing/2014/main" id="{3E6A441A-573B-463D-8A68-359DC6F7B5B1}"/>
              </a:ext>
            </a:extLst>
          </p:cNvPr>
          <p:cNvGrpSpPr>
            <a:grpSpLocks/>
          </p:cNvGrpSpPr>
          <p:nvPr/>
        </p:nvGrpSpPr>
        <p:grpSpPr bwMode="auto">
          <a:xfrm>
            <a:off x="2641601" y="1328058"/>
            <a:ext cx="5207000" cy="3853542"/>
            <a:chOff x="978" y="327"/>
            <a:chExt cx="7592" cy="5696"/>
          </a:xfrm>
        </p:grpSpPr>
        <p:pic>
          <p:nvPicPr>
            <p:cNvPr id="4105" name="docshape163">
              <a:extLst>
                <a:ext uri="{FF2B5EF4-FFF2-40B4-BE49-F238E27FC236}">
                  <a16:creationId xmlns:a16="http://schemas.microsoft.com/office/drawing/2014/main" id="{0CF5372B-5B1F-4B5F-8865-B1F5B8B3E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 y="326"/>
              <a:ext cx="7592" cy="5696"/>
            </a:xfrm>
            <a:prstGeom prst="rect">
              <a:avLst/>
            </a:prstGeom>
            <a:noFill/>
            <a:extLst>
              <a:ext uri="{909E8E84-426E-40DD-AFC4-6F175D3DCCD1}">
                <a14:hiddenFill xmlns:a14="http://schemas.microsoft.com/office/drawing/2010/main">
                  <a:solidFill>
                    <a:srgbClr val="FFFFFF"/>
                  </a:solidFill>
                </a14:hiddenFill>
              </a:ext>
            </a:extLst>
          </p:spPr>
        </p:pic>
        <p:sp>
          <p:nvSpPr>
            <p:cNvPr id="9" name="Line 10">
              <a:extLst>
                <a:ext uri="{FF2B5EF4-FFF2-40B4-BE49-F238E27FC236}">
                  <a16:creationId xmlns:a16="http://schemas.microsoft.com/office/drawing/2014/main" id="{9F6D2074-6DE0-4D66-9A95-D2AEECDEC732}"/>
                </a:ext>
              </a:extLst>
            </p:cNvPr>
            <p:cNvSpPr>
              <a:spLocks noChangeShapeType="1"/>
            </p:cNvSpPr>
            <p:nvPr/>
          </p:nvSpPr>
          <p:spPr bwMode="auto">
            <a:xfrm>
              <a:off x="2686" y="4208"/>
              <a:ext cx="347" cy="0"/>
            </a:xfrm>
            <a:prstGeom prst="line">
              <a:avLst/>
            </a:prstGeom>
            <a:noFill/>
            <a:ln w="19050">
              <a:solidFill>
                <a:srgbClr val="80828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6343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54E5F75-23BD-4366-B9CA-3281B8FBC316}"/>
              </a:ext>
            </a:extLst>
          </p:cNvPr>
          <p:cNvSpPr>
            <a:spLocks noChangeArrowheads="1"/>
          </p:cNvSpPr>
          <p:nvPr/>
        </p:nvSpPr>
        <p:spPr bwMode="auto">
          <a:xfrm>
            <a:off x="1219200" y="1164771"/>
            <a:ext cx="9154886" cy="415834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1883172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A3B08B-0A41-4DD4-80DD-23285FC68554}"/>
              </a:ext>
            </a:extLst>
          </p:cNvPr>
          <p:cNvSpPr txBox="1"/>
          <p:nvPr/>
        </p:nvSpPr>
        <p:spPr>
          <a:xfrm>
            <a:off x="979715" y="1629052"/>
            <a:ext cx="10025742" cy="3846951"/>
          </a:xfrm>
          <a:prstGeom prst="rect">
            <a:avLst/>
          </a:prstGeom>
          <a:noFill/>
        </p:spPr>
        <p:txBody>
          <a:bodyPr wrap="square">
            <a:spAutoFit/>
          </a:bodyPr>
          <a:lstStyle/>
          <a:p>
            <a:r>
              <a:rPr lang="en-US" altLang="en-US" sz="3600" b="1" dirty="0">
                <a:solidFill>
                  <a:srgbClr val="181818"/>
                </a:solidFill>
                <a:latin typeface="Times New Roman" panose="02020603050405020304" pitchFamily="18" charset="0"/>
                <a:cs typeface="Times New Roman" panose="02020603050405020304" pitchFamily="18" charset="0"/>
              </a:rPr>
              <a:t>CHALLENGES</a:t>
            </a:r>
            <a:endParaRPr lang="en-US" altLang="en-US" sz="3600" dirty="0">
              <a:latin typeface="Times New Roman" panose="02020603050405020304" pitchFamily="18" charset="0"/>
              <a:cs typeface="Times New Roman" panose="02020603050405020304" pitchFamily="18" charset="0"/>
            </a:endParaRPr>
          </a:p>
          <a:p>
            <a:pPr marL="285750" indent="-285750">
              <a:spcBef>
                <a:spcPts val="1038"/>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Cyber security policy is concerned with stakeholders in cyberspace .</a:t>
            </a:r>
          </a:p>
          <a:p>
            <a:pPr marL="285750" indent="-285750">
              <a:lnSpc>
                <a:spcPct val="101000"/>
              </a:lnSpc>
              <a:spcBef>
                <a:spcPts val="250"/>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The  number  and   type  of  cyberspace  stakeholders  far  exceeds the scope envisioned with the first Computer Security Act.</a:t>
            </a:r>
          </a:p>
          <a:p>
            <a:pPr marL="285750" indent="-285750">
              <a:spcBef>
                <a:spcPts val="275"/>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Threats are detected, no optimum counter measures.</a:t>
            </a:r>
          </a:p>
          <a:p>
            <a:pPr marL="285750" indent="-285750">
              <a:buFont typeface="Arial" panose="020B0604020202020204" pitchFamily="34" charset="0"/>
              <a:buChar char="•"/>
            </a:pPr>
            <a:endParaRPr lang="en-US" altLang="en-US" sz="1600" dirty="0">
              <a:latin typeface="Times New Roman" panose="02020603050405020304" pitchFamily="18" charset="0"/>
              <a:cs typeface="Times New Roman" panose="02020603050405020304" pitchFamily="18" charset="0"/>
            </a:endParaRPr>
          </a:p>
          <a:p>
            <a:pPr>
              <a:spcBef>
                <a:spcPts val="675"/>
              </a:spcBef>
            </a:pPr>
            <a:r>
              <a:rPr lang="en-US" altLang="en-US" sz="1600" b="1" dirty="0">
                <a:latin typeface="Times New Roman" panose="02020603050405020304" pitchFamily="18" charset="0"/>
                <a:cs typeface="Times New Roman" panose="02020603050405020304" pitchFamily="18" charset="0"/>
              </a:rPr>
              <a:t>Major Challenges of 2018:</a:t>
            </a:r>
          </a:p>
          <a:p>
            <a:pPr marL="285750" indent="-285750">
              <a:spcBef>
                <a:spcPts val="288"/>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Ransomware Evolution.</a:t>
            </a:r>
          </a:p>
          <a:p>
            <a:pPr marL="285750" indent="-285750">
              <a:spcBef>
                <a:spcPts val="288"/>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Al  Expansion.</a:t>
            </a:r>
          </a:p>
          <a:p>
            <a:pPr marL="285750" indent="-285750">
              <a:spcBef>
                <a:spcPts val="288"/>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Serverless Web Vulnerabilities.</a:t>
            </a:r>
          </a:p>
          <a:p>
            <a:pPr marL="285750" indent="-285750">
              <a:spcBef>
                <a:spcPts val="338"/>
              </a:spcBef>
              <a:buFont typeface="Arial" panose="020B0604020202020204" pitchFamily="34" charset="0"/>
              <a:buChar char="•"/>
            </a:pPr>
            <a:r>
              <a:rPr lang="en-US" altLang="en-US" sz="1600" dirty="0" err="1">
                <a:latin typeface="Times New Roman" panose="02020603050405020304" pitchFamily="18" charset="0"/>
                <a:cs typeface="Times New Roman" panose="02020603050405020304" pitchFamily="18" charset="0"/>
              </a:rPr>
              <a:t>loT</a:t>
            </a:r>
            <a:r>
              <a:rPr lang="en-US" altLang="en-US" sz="1600" dirty="0">
                <a:latin typeface="Times New Roman" panose="02020603050405020304" pitchFamily="18" charset="0"/>
                <a:cs typeface="Times New Roman" panose="02020603050405020304" pitchFamily="18" charset="0"/>
              </a:rPr>
              <a:t> Threats.</a:t>
            </a:r>
          </a:p>
          <a:p>
            <a:pPr marL="285750" indent="-285750">
              <a:spcBef>
                <a:spcPts val="250"/>
              </a:spcBef>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Block Chain Evolution.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0882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AD37-F3DE-4181-8BDF-327992FB565A}"/>
              </a:ext>
            </a:extLst>
          </p:cNvPr>
          <p:cNvSpPr>
            <a:spLocks noGrp="1"/>
          </p:cNvSpPr>
          <p:nvPr>
            <p:ph type="title"/>
          </p:nvPr>
        </p:nvSpPr>
        <p:spPr/>
        <p:txBody>
          <a:bodyPr/>
          <a:lstStyle/>
          <a:p>
            <a:r>
              <a:rPr lang="en-US" altLang="en-US" sz="4400" dirty="0">
                <a:solidFill>
                  <a:srgbClr val="383838"/>
                </a:solidFill>
                <a:latin typeface="Arial" panose="020B0604020202020204" pitchFamily="34" charset="0"/>
              </a:rPr>
              <a:t>Cyber Security Policy</a:t>
            </a:r>
            <a:endParaRPr lang="en-US" dirty="0"/>
          </a:p>
        </p:txBody>
      </p:sp>
      <p:pic>
        <p:nvPicPr>
          <p:cNvPr id="4" name="image3.png" descr="cyber security policy">
            <a:extLst>
              <a:ext uri="{FF2B5EF4-FFF2-40B4-BE49-F238E27FC236}">
                <a16:creationId xmlns:a16="http://schemas.microsoft.com/office/drawing/2014/main" id="{5DDC1778-0C64-4931-8C9C-F4462827D851}"/>
              </a:ext>
            </a:extLst>
          </p:cNvPr>
          <p:cNvPicPr>
            <a:picLocks noGrp="1"/>
          </p:cNvPicPr>
          <p:nvPr>
            <p:ph idx="1"/>
          </p:nvPr>
        </p:nvPicPr>
        <p:blipFill>
          <a:blip r:embed="rId2" cstate="print"/>
          <a:stretch>
            <a:fillRect/>
          </a:stretch>
        </p:blipFill>
        <p:spPr>
          <a:xfrm>
            <a:off x="1807029" y="1825625"/>
            <a:ext cx="8371114" cy="3595461"/>
          </a:xfrm>
          <a:prstGeom prst="rect">
            <a:avLst/>
          </a:prstGeom>
        </p:spPr>
      </p:pic>
    </p:spTree>
    <p:extLst>
      <p:ext uri="{BB962C8B-B14F-4D97-AF65-F5344CB8AC3E}">
        <p14:creationId xmlns:p14="http://schemas.microsoft.com/office/powerpoint/2010/main" val="2934622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03DD-DBF4-4429-A80C-6C6F3A0EFB49}"/>
              </a:ext>
            </a:extLst>
          </p:cNvPr>
          <p:cNvSpPr>
            <a:spLocks noGrp="1"/>
          </p:cNvSpPr>
          <p:nvPr>
            <p:ph type="title"/>
          </p:nvPr>
        </p:nvSpPr>
        <p:spPr>
          <a:xfrm>
            <a:off x="838200" y="365126"/>
            <a:ext cx="10515600" cy="952046"/>
          </a:xfrm>
        </p:spPr>
        <p:txBody>
          <a:bodyPr/>
          <a:lstStyle/>
          <a:p>
            <a:r>
              <a:rPr lang="en-US" altLang="en-US" sz="4400" dirty="0">
                <a:solidFill>
                  <a:srgbClr val="383838"/>
                </a:solidFill>
                <a:latin typeface="Arial" panose="020B0604020202020204" pitchFamily="34" charset="0"/>
              </a:rPr>
              <a:t>Cyber Security Policy perspectives</a:t>
            </a:r>
            <a:endParaRPr lang="en-US" dirty="0"/>
          </a:p>
        </p:txBody>
      </p:sp>
      <p:pic>
        <p:nvPicPr>
          <p:cNvPr id="4" name="image4.png">
            <a:extLst>
              <a:ext uri="{FF2B5EF4-FFF2-40B4-BE49-F238E27FC236}">
                <a16:creationId xmlns:a16="http://schemas.microsoft.com/office/drawing/2014/main" id="{904AF791-10C6-45FA-A13E-5BDF654F3402}"/>
              </a:ext>
            </a:extLst>
          </p:cNvPr>
          <p:cNvPicPr>
            <a:picLocks noGrp="1"/>
          </p:cNvPicPr>
          <p:nvPr>
            <p:ph idx="1"/>
          </p:nvPr>
        </p:nvPicPr>
        <p:blipFill>
          <a:blip r:embed="rId2" cstate="print"/>
          <a:stretch>
            <a:fillRect/>
          </a:stretch>
        </p:blipFill>
        <p:spPr>
          <a:xfrm>
            <a:off x="838200" y="1534886"/>
            <a:ext cx="8443677" cy="4642077"/>
          </a:xfrm>
          <a:prstGeom prst="rect">
            <a:avLst/>
          </a:prstGeom>
        </p:spPr>
      </p:pic>
    </p:spTree>
    <p:extLst>
      <p:ext uri="{BB962C8B-B14F-4D97-AF65-F5344CB8AC3E}">
        <p14:creationId xmlns:p14="http://schemas.microsoft.com/office/powerpoint/2010/main" val="221847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D596C-6E12-4051-B647-7A8A6CA67785}"/>
              </a:ext>
            </a:extLst>
          </p:cNvPr>
          <p:cNvSpPr>
            <a:spLocks noGrp="1"/>
          </p:cNvSpPr>
          <p:nvPr>
            <p:ph idx="1"/>
          </p:nvPr>
        </p:nvSpPr>
        <p:spPr/>
        <p:txBody>
          <a:bodyPr/>
          <a:lstStyle/>
          <a:p>
            <a:r>
              <a:rPr lang="en-US" altLang="en-US" sz="2000" dirty="0">
                <a:latin typeface="Times New Roman" panose="02020603050405020304" pitchFamily="18" charset="0"/>
                <a:cs typeface="Times New Roman" panose="02020603050405020304" pitchFamily="18" charset="0"/>
              </a:rPr>
              <a:t>In Figure 1.2, the links to and from the "governance bodies" node illustrate that cyber security policy is adopted by governing bodies as a method of achieving security goals. The figure is purposely generic as governing bodies often exist outside of the organizations that they govern</a:t>
            </a:r>
            <a:r>
              <a:rPr lang="en-US" altLang="en-US" sz="2800" dirty="0">
                <a:solidFill>
                  <a:srgbClr val="757575"/>
                </a:solidFill>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00169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07229-CFD9-42FC-AAC9-267EFA844650}"/>
              </a:ext>
            </a:extLst>
          </p:cNvPr>
          <p:cNvSpPr>
            <a:spLocks noGrp="1"/>
          </p:cNvSpPr>
          <p:nvPr>
            <p:ph type="title"/>
          </p:nvPr>
        </p:nvSpPr>
        <p:spPr/>
        <p:txBody>
          <a:bodyPr/>
          <a:lstStyle/>
          <a:p>
            <a:r>
              <a:rPr lang="en-US" altLang="en-US" sz="4400" dirty="0">
                <a:solidFill>
                  <a:srgbClr val="3B3B3B"/>
                </a:solidFill>
                <a:latin typeface="Arial" panose="020B0604020202020204" pitchFamily="34" charset="0"/>
              </a:rPr>
              <a:t>Domains of Cyber Security </a:t>
            </a:r>
            <a:r>
              <a:rPr lang="en-US" altLang="en-US" sz="4400" dirty="0">
                <a:solidFill>
                  <a:srgbClr val="2D2D2D"/>
                </a:solidFill>
                <a:latin typeface="Arial" panose="020B0604020202020204" pitchFamily="34" charset="0"/>
              </a:rPr>
              <a:t>Pol</a:t>
            </a:r>
            <a:r>
              <a:rPr lang="en-US" altLang="en-US" sz="4400" dirty="0">
                <a:solidFill>
                  <a:srgbClr val="4F4F4F"/>
                </a:solidFill>
                <a:latin typeface="Arial" panose="020B0604020202020204" pitchFamily="34" charset="0"/>
              </a:rPr>
              <a:t>icy</a:t>
            </a:r>
            <a:br>
              <a:rPr lang="en-US" altLang="en-US" sz="4400" dirty="0">
                <a:solidFill>
                  <a:srgbClr val="4F4F4F"/>
                </a:solidFill>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68E32ADB-8572-456C-A46A-DB00A30B31B2}"/>
              </a:ext>
            </a:extLst>
          </p:cNvPr>
          <p:cNvSpPr>
            <a:spLocks noGrp="1"/>
          </p:cNvSpPr>
          <p:nvPr>
            <p:ph idx="1"/>
          </p:nvPr>
        </p:nvSpPr>
        <p:spPr>
          <a:xfrm>
            <a:off x="838200" y="1153886"/>
            <a:ext cx="10014857" cy="5023077"/>
          </a:xfrm>
        </p:spPr>
        <p:txBody>
          <a:bodyPr>
            <a:normAutofit/>
          </a:bodyPr>
          <a:lstStyle/>
          <a:p>
            <a:pPr marL="0" indent="0" algn="just">
              <a:lnSpc>
                <a:spcPct val="100000"/>
              </a:lnSpc>
              <a:spcBef>
                <a:spcPts val="275"/>
              </a:spcBef>
              <a:buNone/>
            </a:pPr>
            <a:r>
              <a:rPr lang="en-US" altLang="en-US" sz="2000" dirty="0">
                <a:latin typeface="Times New Roman" panose="02020603050405020304" pitchFamily="18" charset="0"/>
                <a:cs typeface="Times New Roman" panose="02020603050405020304" pitchFamily="18" charset="0"/>
              </a:rPr>
              <a:t>Where security is a priority for an organization, it is</a:t>
            </a:r>
            <a:r>
              <a:rPr lang="en-US" altLang="en-US" sz="2000" i="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common to see cyber security policies Issued by multiple Internal departments with overlapping constituencies, who then sometimes detect policy incompatibility issues in trying to follow them all simultaneously.</a:t>
            </a:r>
          </a:p>
          <a:p>
            <a:pPr marL="0" indent="0" algn="just">
              <a:lnSpc>
                <a:spcPct val="100000"/>
              </a:lnSpc>
              <a:buNone/>
            </a:pPr>
            <a:r>
              <a:rPr lang="en-US" altLang="en-US" sz="2000" dirty="0">
                <a:latin typeface="Times New Roman" panose="02020603050405020304" pitchFamily="18" charset="0"/>
                <a:cs typeface="Times New Roman" panose="02020603050405020304" pitchFamily="18" charset="0"/>
              </a:rPr>
              <a:t>1.  laws and Regulations</a:t>
            </a:r>
          </a:p>
          <a:p>
            <a:pPr marL="0" indent="0" algn="just">
              <a:lnSpc>
                <a:spcPct val="100000"/>
              </a:lnSpc>
              <a:spcBef>
                <a:spcPts val="163"/>
              </a:spcBef>
              <a:buNone/>
            </a:pPr>
            <a:r>
              <a:rPr lang="en-US" altLang="en-US" sz="2000" dirty="0">
                <a:latin typeface="Times New Roman" panose="02020603050405020304" pitchFamily="18" charset="0"/>
                <a:cs typeface="Times New Roman" panose="02020603050405020304" pitchFamily="18" charset="0"/>
              </a:rPr>
              <a:t>Nation-state cyber security policy Is currently considered to be a subset of national security policy. Even if nation-state cyber security policy was considered to be on the same plane as foreign policy or economic policy, these  policies do not have the same force as law.</a:t>
            </a:r>
          </a:p>
          <a:p>
            <a:pPr algn="just">
              <a:lnSpc>
                <a:spcPct val="100000"/>
              </a:lnSpc>
              <a:spcBef>
                <a:spcPts val="163"/>
              </a:spcBef>
            </a:pPr>
            <a:r>
              <a:rPr lang="en-US" altLang="en-US" sz="2000" dirty="0">
                <a:latin typeface="Times New Roman" panose="02020603050405020304" pitchFamily="18" charset="0"/>
                <a:cs typeface="Times New Roman" panose="02020603050405020304" pitchFamily="18" charset="0"/>
              </a:rPr>
              <a:t>Policies are established and articulated through report and speeches, through talking points and negotiations</a:t>
            </a:r>
          </a:p>
          <a:p>
            <a:pPr marL="285750" indent="-285750" algn="just">
              <a:lnSpc>
                <a:spcPct val="100000"/>
              </a:lnSpc>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Policies is used to guide Judgement on what laws and regulations to consider.</a:t>
            </a:r>
          </a:p>
          <a:p>
            <a:pPr marL="285750" indent="-285750" algn="just">
              <a:lnSpc>
                <a:spcPct val="100000"/>
              </a:lnSpc>
              <a:spcBef>
                <a:spcPts val="125"/>
              </a:spcBef>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It does not refer to the laws and regulation's themselves..</a:t>
            </a:r>
            <a:endParaRPr lang="en-US" sz="2000" dirty="0"/>
          </a:p>
        </p:txBody>
      </p:sp>
    </p:spTree>
    <p:extLst>
      <p:ext uri="{BB962C8B-B14F-4D97-AF65-F5344CB8AC3E}">
        <p14:creationId xmlns:p14="http://schemas.microsoft.com/office/powerpoint/2010/main" val="1244865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7054BC-0E12-46D8-8E66-67C1221B08EF}"/>
              </a:ext>
            </a:extLst>
          </p:cNvPr>
          <p:cNvSpPr>
            <a:spLocks noGrp="1"/>
          </p:cNvSpPr>
          <p:nvPr>
            <p:ph idx="1"/>
          </p:nvPr>
        </p:nvSpPr>
        <p:spPr>
          <a:xfrm>
            <a:off x="838200" y="979714"/>
            <a:ext cx="9840686" cy="5197249"/>
          </a:xfrm>
        </p:spPr>
        <p:txBody>
          <a:bodyPr>
            <a:normAutofit fontScale="70000" lnSpcReduction="20000"/>
          </a:bodyPr>
          <a:lstStyle/>
          <a:p>
            <a:pPr algn="just">
              <a:lnSpc>
                <a:spcPct val="120000"/>
              </a:lnSpc>
              <a:buClr>
                <a:srgbClr val="545454"/>
              </a:buClr>
              <a:buFont typeface="Times New Roman" panose="02020603050405020304" pitchFamily="18" charset="0"/>
              <a:buAutoNum type="arabicPeriod" startAt="2"/>
            </a:pPr>
            <a:r>
              <a:rPr lang="en-US" altLang="en-US" sz="2800" dirty="0">
                <a:latin typeface="Times New Roman" panose="02020603050405020304" pitchFamily="18" charset="0"/>
                <a:cs typeface="Times New Roman" panose="02020603050405020304" pitchFamily="18" charset="0"/>
              </a:rPr>
              <a:t>Enterprise Policy</a:t>
            </a:r>
          </a:p>
          <a:p>
            <a:pPr marL="0" indent="0" algn="just">
              <a:lnSpc>
                <a:spcPct val="120000"/>
              </a:lnSpc>
              <a:buNone/>
            </a:pPr>
            <a:r>
              <a:rPr lang="en-US" altLang="en-US" sz="2800" dirty="0">
                <a:latin typeface="Times New Roman" panose="02020603050405020304" pitchFamily="18" charset="0"/>
                <a:cs typeface="Times New Roman" panose="02020603050405020304" pitchFamily="18" charset="0"/>
              </a:rPr>
              <a:t>Private sector organizations are generally not </a:t>
            </a:r>
            <a:r>
              <a:rPr lang="en-US" altLang="en-US" sz="2800" i="1" dirty="0">
                <a:latin typeface="Times New Roman" panose="02020603050405020304" pitchFamily="18" charset="0"/>
                <a:cs typeface="Times New Roman" panose="02020603050405020304" pitchFamily="18" charset="0"/>
              </a:rPr>
              <a:t>as </a:t>
            </a:r>
            <a:r>
              <a:rPr lang="en-US" altLang="en-US" sz="2800" dirty="0">
                <a:latin typeface="Times New Roman" panose="02020603050405020304" pitchFamily="18" charset="0"/>
                <a:cs typeface="Times New Roman" panose="02020603050405020304" pitchFamily="18" charset="0"/>
              </a:rPr>
              <a:t>constrained as governments in turning senior management policies Into actionable rules. In a corporate environment, It Is typical that polices are expected to be followed upon threat of sanction to and Including employment termination.</a:t>
            </a:r>
          </a:p>
          <a:p>
            <a:pPr algn="just">
              <a:lnSpc>
                <a:spcPct val="120000"/>
              </a:lnSpc>
              <a:spcBef>
                <a:spcPts val="75"/>
              </a:spcBef>
            </a:pPr>
            <a:endParaRPr lang="en-US" altLang="en-US" sz="2800" dirty="0">
              <a:latin typeface="Times New Roman" panose="02020603050405020304" pitchFamily="18" charset="0"/>
              <a:cs typeface="Times New Roman" panose="02020603050405020304" pitchFamily="18" charset="0"/>
            </a:endParaRPr>
          </a:p>
          <a:p>
            <a:pPr algn="just">
              <a:lnSpc>
                <a:spcPct val="120000"/>
              </a:lnSpc>
              <a:spcBef>
                <a:spcPts val="75"/>
              </a:spcBef>
              <a:buClr>
                <a:srgbClr val="545454"/>
              </a:buClr>
              <a:buFont typeface="Times New Roman" panose="02020603050405020304" pitchFamily="18" charset="0"/>
              <a:buAutoNum type="arabicPeriod" startAt="3"/>
            </a:pPr>
            <a:r>
              <a:rPr lang="en-US" altLang="en-US" sz="2800" dirty="0">
                <a:latin typeface="Times New Roman" panose="02020603050405020304" pitchFamily="18" charset="0"/>
                <a:cs typeface="Times New Roman" panose="02020603050405020304" pitchFamily="18" charset="0"/>
              </a:rPr>
              <a:t>Technology Operations</a:t>
            </a:r>
          </a:p>
          <a:p>
            <a:pPr marL="0" indent="0" algn="just">
              <a:lnSpc>
                <a:spcPct val="120000"/>
              </a:lnSpc>
              <a:spcBef>
                <a:spcPts val="225"/>
              </a:spcBef>
              <a:buNone/>
            </a:pPr>
            <a:r>
              <a:rPr lang="en-US" altLang="en-US" dirty="0">
                <a:latin typeface="Times New Roman" panose="02020603050405020304" pitchFamily="18" charset="0"/>
                <a:cs typeface="Times New Roman" panose="02020603050405020304" pitchFamily="18" charset="0"/>
              </a:rPr>
              <a:t>I</a:t>
            </a:r>
            <a:r>
              <a:rPr lang="en-US" altLang="en-US" sz="2800" dirty="0">
                <a:latin typeface="Times New Roman" panose="02020603050405020304" pitchFamily="18" charset="0"/>
                <a:cs typeface="Times New Roman" panose="02020603050405020304" pitchFamily="18" charset="0"/>
              </a:rPr>
              <a:t>n an effort to assist clients in complying with legal and regulatory information security requirements, the  legal accounting, and consulting profession’s have adopted standard. for due diligence with respect to Information security, and recommended that clients model processes around them. These were sometimes proprietary to the consulting firm, but were often based on published standards such as the National Institute of Standards and Technology (NIST)</a:t>
            </a:r>
          </a:p>
          <a:p>
            <a:pPr algn="just">
              <a:lnSpc>
                <a:spcPct val="120000"/>
              </a:lnSpc>
              <a:spcBef>
                <a:spcPts val="100"/>
              </a:spcBef>
            </a:pPr>
            <a:endParaRPr lang="en-US" altLang="en-US" sz="2800" dirty="0">
              <a:latin typeface="Times New Roman" panose="02020603050405020304" pitchFamily="18" charset="0"/>
              <a:cs typeface="Times New Roman" panose="02020603050405020304" pitchFamily="18" charset="0"/>
            </a:endParaRPr>
          </a:p>
          <a:p>
            <a:pPr algn="just">
              <a:lnSpc>
                <a:spcPct val="120000"/>
              </a:lnSpc>
            </a:pPr>
            <a:r>
              <a:rPr lang="en-US" altLang="en-US" sz="2800" i="1" dirty="0">
                <a:latin typeface="Times New Roman" panose="02020603050405020304" pitchFamily="18" charset="0"/>
                <a:cs typeface="Times New Roman" panose="02020603050405020304" pitchFamily="18" charset="0"/>
              </a:rPr>
              <a:t>Recommended Security Controls for Federal </a:t>
            </a:r>
            <a:r>
              <a:rPr lang="en-US" altLang="en-US" sz="2800" i="1" dirty="0" err="1">
                <a:latin typeface="Times New Roman" panose="02020603050405020304" pitchFamily="18" charset="0"/>
                <a:cs typeface="Times New Roman" panose="02020603050405020304" pitchFamily="18" charset="0"/>
              </a:rPr>
              <a:t>lnformation</a:t>
            </a:r>
            <a:r>
              <a:rPr lang="en-US" altLang="en-US" sz="2800" i="1" dirty="0">
                <a:latin typeface="Times New Roman" panose="02020603050405020304" pitchFamily="18" charset="0"/>
                <a:cs typeface="Times New Roman" panose="02020603050405020304" pitchFamily="18" charset="0"/>
              </a:rPr>
              <a:t> Systems </a:t>
            </a:r>
            <a:r>
              <a:rPr lang="en-US" altLang="en-US" sz="2800" dirty="0">
                <a:latin typeface="Times New Roman" panose="02020603050405020304" pitchFamily="18" charset="0"/>
                <a:cs typeface="Times New Roman" panose="02020603050405020304" pitchFamily="18" charset="0"/>
              </a:rPr>
              <a:t>and their private sector counter-parts.</a:t>
            </a:r>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433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1601</TotalTime>
  <Words>4520</Words>
  <Application>Microsoft Office PowerPoint</Application>
  <PresentationFormat>Widescreen</PresentationFormat>
  <Paragraphs>299</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Times New Roman</vt:lpstr>
      <vt:lpstr>Trebuchet MS</vt:lpstr>
      <vt:lpstr>Wingdings</vt:lpstr>
      <vt:lpstr>Office Theme</vt:lpstr>
      <vt:lpstr>PowerPoint Presentation</vt:lpstr>
      <vt:lpstr>                What is Cyber Security? </vt:lpstr>
      <vt:lpstr>PowerPoint Presentation</vt:lpstr>
      <vt:lpstr>What Is Cyber Security Policy? </vt:lpstr>
      <vt:lpstr>Cyber Security Policy</vt:lpstr>
      <vt:lpstr>Cyber Security Policy perspectives</vt:lpstr>
      <vt:lpstr>PowerPoint Presentation</vt:lpstr>
      <vt:lpstr>Domains of Cyber Security Policy </vt:lpstr>
      <vt:lpstr>PowerPoint Presentation</vt:lpstr>
      <vt:lpstr>PowerPoint Presentation</vt:lpstr>
      <vt:lpstr>Strategy versus Policy </vt:lpstr>
      <vt:lpstr>        Cyber security management cycle</vt:lpstr>
      <vt:lpstr>PowerPoint Presentation</vt:lpstr>
      <vt:lpstr>PowerPoint Presentation</vt:lpstr>
      <vt:lpstr>PowerPoint Presentation</vt:lpstr>
      <vt:lpstr>      Productivity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Cyberspace in the early 1990s.   </vt:lpstr>
      <vt:lpstr>PowerPoint Presentation</vt:lpstr>
      <vt:lpstr>PowerPoint Presentation</vt:lpstr>
      <vt:lpstr>PowerPoint Presentation</vt:lpstr>
      <vt:lpstr>PowerPoint Presentation</vt:lpstr>
      <vt:lpstr>PowerPoint Presentation</vt:lpstr>
      <vt:lpstr>Cyberspace in the mid-1990s.   </vt:lpstr>
      <vt:lpstr>PowerPoint Presentation</vt:lpstr>
      <vt:lpstr>E-commerce</vt:lpstr>
      <vt:lpstr>PowerPoint Presentation</vt:lpstr>
      <vt:lpstr>PowerPoint Presentation</vt:lpstr>
      <vt:lpstr>Cyberspace in the early 2000s.   </vt:lpstr>
      <vt:lpstr>PowerPoint Presentation</vt:lpstr>
      <vt:lpstr>                                                          Countermeasures </vt:lpstr>
      <vt:lpstr>PowerPoint Presentation</vt:lpstr>
      <vt:lpstr>PowerPoint Presentation</vt:lpstr>
      <vt:lpstr>PowerPoint Presentation</vt:lpstr>
      <vt:lpstr>Cyberspace and cyber security countermeasures. </vt:lpstr>
      <vt:lpstr>Cyber crime attack paths.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Ruqqaiya Begum</dc:creator>
  <cp:lastModifiedBy>Ruqqaiya Begum</cp:lastModifiedBy>
  <cp:revision>149</cp:revision>
  <dcterms:created xsi:type="dcterms:W3CDTF">2021-08-07T07:03:06Z</dcterms:created>
  <dcterms:modified xsi:type="dcterms:W3CDTF">2021-08-21T09:57:16Z</dcterms:modified>
</cp:coreProperties>
</file>